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48" r:id="rId5"/>
  </p:sldMasterIdLst>
  <p:sldIdLst>
    <p:sldId id="260" r:id="rId6"/>
    <p:sldId id="259" r:id="rId7"/>
    <p:sldId id="266" r:id="rId8"/>
    <p:sldId id="267" r:id="rId9"/>
    <p:sldId id="268" r:id="rId10"/>
    <p:sldId id="269"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FA3EF-25B2-CCE8-7661-29D5ECDF2841}" v="554" dt="2021-06-08T14:50:54.081"/>
    <p1510:client id="{B78DE04C-33A4-1C97-1F87-D097FC589A19}" v="298" dt="2021-06-10T07:50:05.369"/>
    <p1510:client id="{DB9D4F52-7E21-4E06-8AAC-BDCAF0379DCD}" v="132" dt="2021-05-27T13:26:10.187"/>
    <p1510:client id="{FA37DCB0-9EE0-9E91-FC08-D75A2BDE6D5D}" v="14" dt="2021-06-03T12:03:32.22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14.06.2021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14.06.2021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14.06.2021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uadroTexto 13"/>
          <p:cNvSpPr txBox="1"/>
          <p:nvPr userDrawn="1"/>
        </p:nvSpPr>
        <p:spPr>
          <a:xfrm>
            <a:off x="683077" y="6466325"/>
            <a:ext cx="10376807" cy="261610"/>
          </a:xfrm>
          <a:prstGeom prst="rect">
            <a:avLst/>
          </a:prstGeom>
          <a:noFill/>
        </p:spPr>
        <p:txBody>
          <a:bodyPr wrap="square" rtlCol="0">
            <a:spAutoFit/>
          </a:bodyPr>
          <a:lstStyle/>
          <a:p>
            <a:pPr algn="ctr"/>
            <a:r>
              <a:rPr lang="es-ES" sz="1100" kern="1200">
                <a:solidFill>
                  <a:schemeClr val="tx1"/>
                </a:solidFill>
                <a:effectLst/>
                <a:latin typeface="+mn-lt"/>
                <a:ea typeface="+mn-ea"/>
                <a:cs typeface="+mn-cs"/>
              </a:rPr>
              <a:t>Project </a:t>
            </a:r>
            <a:r>
              <a:rPr lang="es-ES" sz="1100" kern="1200" err="1">
                <a:solidFill>
                  <a:schemeClr val="tx1"/>
                </a:solidFill>
                <a:effectLst/>
                <a:latin typeface="+mn-lt"/>
                <a:ea typeface="+mn-ea"/>
                <a:cs typeface="+mn-cs"/>
              </a:rPr>
              <a:t>funded</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by</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the</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Interreg</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Sudoe</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Programme</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through</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the</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European</a:t>
            </a:r>
            <a:r>
              <a:rPr lang="es-ES" sz="1100" kern="1200">
                <a:solidFill>
                  <a:schemeClr val="tx1"/>
                </a:solidFill>
                <a:effectLst/>
                <a:latin typeface="+mn-lt"/>
                <a:ea typeface="+mn-ea"/>
                <a:cs typeface="+mn-cs"/>
              </a:rPr>
              <a:t> Regional </a:t>
            </a:r>
            <a:r>
              <a:rPr lang="es-ES" sz="1100" kern="1200" err="1">
                <a:solidFill>
                  <a:schemeClr val="tx1"/>
                </a:solidFill>
                <a:effectLst/>
                <a:latin typeface="+mn-lt"/>
                <a:ea typeface="+mn-ea"/>
                <a:cs typeface="+mn-cs"/>
              </a:rPr>
              <a:t>Development</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Fund</a:t>
            </a:r>
            <a:r>
              <a:rPr lang="es-ES" sz="1100" kern="1200">
                <a:solidFill>
                  <a:schemeClr val="tx1"/>
                </a:solidFill>
                <a:effectLst/>
                <a:latin typeface="+mn-lt"/>
                <a:ea typeface="+mn-ea"/>
                <a:cs typeface="+mn-cs"/>
              </a:rPr>
              <a:t> (ERDF) </a:t>
            </a:r>
          </a:p>
        </p:txBody>
      </p:sp>
    </p:spTree>
    <p:extLst>
      <p:ext uri="{BB962C8B-B14F-4D97-AF65-F5344CB8AC3E}">
        <p14:creationId xmlns:p14="http://schemas.microsoft.com/office/powerpoint/2010/main" val="334333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3648075" y="2027635"/>
            <a:ext cx="7705725" cy="430963"/>
          </a:xfrm>
        </p:spPr>
        <p:txBody>
          <a:bodyPr anchor="b"/>
          <a:lstStyle>
            <a:lvl1pPr algn="l">
              <a:defRPr sz="2000" b="1"/>
            </a:lvl1pPr>
          </a:lstStyle>
          <a:p>
            <a:r>
              <a:rPr lang="es-ES_tradnl" err="1"/>
              <a:t>Title</a:t>
            </a:r>
            <a:endParaRPr lang="es-ES_tradnl"/>
          </a:p>
        </p:txBody>
      </p:sp>
      <p:sp>
        <p:nvSpPr>
          <p:cNvPr id="4" name="Marcador de fecha 3"/>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5797A42-DFF2-DC41-AD8D-19743214C185}" type="slidenum">
              <a:rPr lang="es-ES_tradnl" smtClean="0"/>
              <a:t>‹N°›</a:t>
            </a:fld>
            <a:endParaRPr lang="es-ES_tradnl"/>
          </a:p>
        </p:txBody>
      </p:sp>
      <p:sp>
        <p:nvSpPr>
          <p:cNvPr id="17" name="Marcador de texto 3"/>
          <p:cNvSpPr>
            <a:spLocks noGrp="1"/>
          </p:cNvSpPr>
          <p:nvPr>
            <p:ph type="body" sz="half" idx="2" hasCustomPrompt="1"/>
          </p:nvPr>
        </p:nvSpPr>
        <p:spPr>
          <a:xfrm>
            <a:off x="3648074" y="3624254"/>
            <a:ext cx="7705725" cy="4852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Date</a:t>
            </a:r>
          </a:p>
        </p:txBody>
      </p:sp>
      <p:sp>
        <p:nvSpPr>
          <p:cNvPr id="18" name="Marcador de texto 3"/>
          <p:cNvSpPr>
            <a:spLocks noGrp="1"/>
          </p:cNvSpPr>
          <p:nvPr>
            <p:ph type="body" sz="half" idx="13" hasCustomPrompt="1"/>
          </p:nvPr>
        </p:nvSpPr>
        <p:spPr>
          <a:xfrm>
            <a:off x="3648073" y="2798780"/>
            <a:ext cx="7705725" cy="4852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Speaker</a:t>
            </a:r>
          </a:p>
        </p:txBody>
      </p:sp>
    </p:spTree>
    <p:extLst>
      <p:ext uri="{BB962C8B-B14F-4D97-AF65-F5344CB8AC3E}">
        <p14:creationId xmlns:p14="http://schemas.microsoft.com/office/powerpoint/2010/main" val="152869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a:t>Modifiez le style du titre</a:t>
            </a:r>
            <a:endParaRPr lang="es-ES_tradnl"/>
          </a:p>
        </p:txBody>
      </p:sp>
      <p:sp>
        <p:nvSpPr>
          <p:cNvPr id="3" name="Marcador de contenido 2"/>
          <p:cNvSpPr>
            <a:spLocks noGrp="1"/>
          </p:cNvSpPr>
          <p:nvPr>
            <p:ph idx="1"/>
          </p:nvPr>
        </p:nvSpPr>
        <p:spPr/>
        <p:txBody>
          <a:bodyPr/>
          <a:lstStyle/>
          <a:p>
            <a:pPr lvl="0"/>
            <a:r>
              <a:rPr lang="fr-FR"/>
              <a:t>Cliquez pour modifier les styles du texte du masque</a:t>
            </a:r>
          </a:p>
        </p:txBody>
      </p:sp>
      <p:sp>
        <p:nvSpPr>
          <p:cNvPr id="4" name="Marcador de fecha 3"/>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5797A42-DFF2-DC41-AD8D-19743214C185}" type="slidenum">
              <a:rPr lang="es-ES_tradnl" smtClean="0"/>
              <a:t>‹N°›</a:t>
            </a:fld>
            <a:endParaRPr lang="es-ES_tradnl"/>
          </a:p>
        </p:txBody>
      </p:sp>
    </p:spTree>
    <p:extLst>
      <p:ext uri="{BB962C8B-B14F-4D97-AF65-F5344CB8AC3E}">
        <p14:creationId xmlns:p14="http://schemas.microsoft.com/office/powerpoint/2010/main" val="1388585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Marcador de fecha 3"/>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5797A42-DFF2-DC41-AD8D-19743214C185}" type="slidenum">
              <a:rPr lang="es-ES_tradnl" smtClean="0"/>
              <a:t>‹N°›</a:t>
            </a:fld>
            <a:endParaRPr lang="es-ES_tradnl"/>
          </a:p>
        </p:txBody>
      </p:sp>
    </p:spTree>
    <p:extLst>
      <p:ext uri="{BB962C8B-B14F-4D97-AF65-F5344CB8AC3E}">
        <p14:creationId xmlns:p14="http://schemas.microsoft.com/office/powerpoint/2010/main" val="1248042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a:t>Modifiez le style du titre</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fr-FR"/>
              <a:t>Cliquez pour modifier les styles du texte du masque</a:t>
            </a:r>
          </a:p>
        </p:txBody>
      </p:sp>
      <p:sp>
        <p:nvSpPr>
          <p:cNvPr id="4" name="Marcador de contenido 3"/>
          <p:cNvSpPr>
            <a:spLocks noGrp="1"/>
          </p:cNvSpPr>
          <p:nvPr>
            <p:ph sz="half" idx="2"/>
          </p:nvPr>
        </p:nvSpPr>
        <p:spPr>
          <a:xfrm>
            <a:off x="6172200" y="1825625"/>
            <a:ext cx="5181600" cy="4351338"/>
          </a:xfrm>
        </p:spPr>
        <p:txBody>
          <a:bodyPr/>
          <a:lstStyle/>
          <a:p>
            <a:pPr lvl="0"/>
            <a:r>
              <a:rPr lang="fr-FR"/>
              <a:t>Cliquez pour modifier les styles du texte du masque</a:t>
            </a:r>
          </a:p>
        </p:txBody>
      </p:sp>
      <p:sp>
        <p:nvSpPr>
          <p:cNvPr id="5" name="Marcador de fecha 4"/>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5797A42-DFF2-DC41-AD8D-19743214C185}" type="slidenum">
              <a:rPr lang="es-ES_tradnl" smtClean="0"/>
              <a:t>‹N°›</a:t>
            </a:fld>
            <a:endParaRPr lang="es-ES_tradnl"/>
          </a:p>
        </p:txBody>
      </p:sp>
    </p:spTree>
    <p:extLst>
      <p:ext uri="{BB962C8B-B14F-4D97-AF65-F5344CB8AC3E}">
        <p14:creationId xmlns:p14="http://schemas.microsoft.com/office/powerpoint/2010/main" val="1379618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125584" y="365126"/>
            <a:ext cx="8229803" cy="1225136"/>
          </a:xfrm>
        </p:spPr>
        <p:txBody>
          <a:bodyPr/>
          <a:lstStyle/>
          <a:p>
            <a:r>
              <a:rPr lang="fr-FR"/>
              <a:t>Modifiez le style du titre</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Marcador de contenido 3"/>
          <p:cNvSpPr>
            <a:spLocks noGrp="1"/>
          </p:cNvSpPr>
          <p:nvPr>
            <p:ph sz="half" idx="2"/>
          </p:nvPr>
        </p:nvSpPr>
        <p:spPr>
          <a:xfrm>
            <a:off x="839788" y="2505075"/>
            <a:ext cx="5157787" cy="3684588"/>
          </a:xfrm>
        </p:spPr>
        <p:txBody>
          <a:bodyPr/>
          <a:lstStyle/>
          <a:p>
            <a:pPr lvl="0"/>
            <a:r>
              <a:rPr lang="fr-FR"/>
              <a:t>Cliquez pour modifier les styles du texte du masque</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Marcador de contenido 5"/>
          <p:cNvSpPr>
            <a:spLocks noGrp="1"/>
          </p:cNvSpPr>
          <p:nvPr>
            <p:ph sz="quarter" idx="4"/>
          </p:nvPr>
        </p:nvSpPr>
        <p:spPr>
          <a:xfrm>
            <a:off x="6172200" y="2505075"/>
            <a:ext cx="5183188" cy="3684588"/>
          </a:xfrm>
        </p:spPr>
        <p:txBody>
          <a:bodyPr/>
          <a:lstStyle/>
          <a:p>
            <a:pPr lvl="0"/>
            <a:r>
              <a:rPr lang="fr-FR"/>
              <a:t>Cliquez pour modifier les styles du texte du masque</a:t>
            </a:r>
          </a:p>
        </p:txBody>
      </p:sp>
      <p:sp>
        <p:nvSpPr>
          <p:cNvPr id="7" name="Marcador de fecha 6"/>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05797A42-DFF2-DC41-AD8D-19743214C185}" type="slidenum">
              <a:rPr lang="es-ES_tradnl" smtClean="0"/>
              <a:t>‹N°›</a:t>
            </a:fld>
            <a:endParaRPr lang="es-ES_tradnl"/>
          </a:p>
        </p:txBody>
      </p:sp>
    </p:spTree>
    <p:extLst>
      <p:ext uri="{BB962C8B-B14F-4D97-AF65-F5344CB8AC3E}">
        <p14:creationId xmlns:p14="http://schemas.microsoft.com/office/powerpoint/2010/main" val="860907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a:t>Modifiez le style du titre</a:t>
            </a:r>
            <a:endParaRPr lang="es-ES_tradnl"/>
          </a:p>
        </p:txBody>
      </p:sp>
      <p:sp>
        <p:nvSpPr>
          <p:cNvPr id="3" name="Marcador de fecha 2"/>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05797A42-DFF2-DC41-AD8D-19743214C185}" type="slidenum">
              <a:rPr lang="es-ES_tradnl" smtClean="0"/>
              <a:t>‹N°›</a:t>
            </a:fld>
            <a:endParaRPr lang="es-ES_tradnl"/>
          </a:p>
        </p:txBody>
      </p:sp>
    </p:spTree>
    <p:extLst>
      <p:ext uri="{BB962C8B-B14F-4D97-AF65-F5344CB8AC3E}">
        <p14:creationId xmlns:p14="http://schemas.microsoft.com/office/powerpoint/2010/main" val="1667005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ase">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05797A42-DFF2-DC41-AD8D-19743214C185}" type="slidenum">
              <a:rPr lang="es-ES_tradnl" smtClean="0"/>
              <a:t>‹N°›</a:t>
            </a:fld>
            <a:endParaRPr lang="es-ES_tradnl"/>
          </a:p>
        </p:txBody>
      </p:sp>
    </p:spTree>
    <p:extLst>
      <p:ext uri="{BB962C8B-B14F-4D97-AF65-F5344CB8AC3E}">
        <p14:creationId xmlns:p14="http://schemas.microsoft.com/office/powerpoint/2010/main" val="129351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14.06.2021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91763" y="1305097"/>
            <a:ext cx="4080262" cy="972590"/>
          </a:xfrm>
        </p:spPr>
        <p:txBody>
          <a:bodyPr anchor="b"/>
          <a:lstStyle>
            <a:lvl1pPr>
              <a:defRPr sz="3200" baseline="0"/>
            </a:lvl1pPr>
          </a:lstStyle>
          <a:p>
            <a:r>
              <a:rPr lang="fr-FR"/>
              <a:t>Modifiez le style du titre</a:t>
            </a:r>
            <a:endParaRPr lang="es-ES_tradnl"/>
          </a:p>
        </p:txBody>
      </p:sp>
      <p:sp>
        <p:nvSpPr>
          <p:cNvPr id="3" name="Marcador de contenido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4" name="Marcador de texto 3"/>
          <p:cNvSpPr>
            <a:spLocks noGrp="1"/>
          </p:cNvSpPr>
          <p:nvPr>
            <p:ph type="body" sz="half" idx="2"/>
          </p:nvPr>
        </p:nvSpPr>
        <p:spPr>
          <a:xfrm>
            <a:off x="691763" y="2352502"/>
            <a:ext cx="4080262" cy="35164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Marcador de fecha 4"/>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5797A42-DFF2-DC41-AD8D-19743214C185}" type="slidenum">
              <a:rPr lang="es-ES_tradnl" smtClean="0"/>
              <a:t>‹N°›</a:t>
            </a:fld>
            <a:endParaRPr lang="es-ES_tradnl"/>
          </a:p>
        </p:txBody>
      </p:sp>
    </p:spTree>
    <p:extLst>
      <p:ext uri="{BB962C8B-B14F-4D97-AF65-F5344CB8AC3E}">
        <p14:creationId xmlns:p14="http://schemas.microsoft.com/office/powerpoint/2010/main" val="1060603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94198" y="1379913"/>
            <a:ext cx="4477827" cy="960120"/>
          </a:xfrm>
        </p:spPr>
        <p:txBody>
          <a:bodyPr anchor="b"/>
          <a:lstStyle>
            <a:lvl1pPr>
              <a:defRPr sz="3200"/>
            </a:lvl1pPr>
          </a:lstStyle>
          <a:p>
            <a:r>
              <a:rPr lang="fr-FR"/>
              <a:t>Modifiez le style du titre</a:t>
            </a:r>
            <a:endParaRPr lang="es-ES_tradnl"/>
          </a:p>
        </p:txBody>
      </p:sp>
      <p:sp>
        <p:nvSpPr>
          <p:cNvPr id="3" name="Marcador de imagen 2"/>
          <p:cNvSpPr>
            <a:spLocks noGrp="1"/>
          </p:cNvSpPr>
          <p:nvPr>
            <p:ph type="pic" idx="1"/>
          </p:nvPr>
        </p:nvSpPr>
        <p:spPr>
          <a:xfrm>
            <a:off x="5183188" y="224445"/>
            <a:ext cx="6608596" cy="5636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s-ES_tradnl"/>
          </a:p>
        </p:txBody>
      </p:sp>
      <p:sp>
        <p:nvSpPr>
          <p:cNvPr id="4" name="Marcador de texto 3"/>
          <p:cNvSpPr>
            <a:spLocks noGrp="1"/>
          </p:cNvSpPr>
          <p:nvPr>
            <p:ph type="body" sz="half" idx="2"/>
          </p:nvPr>
        </p:nvSpPr>
        <p:spPr>
          <a:xfrm>
            <a:off x="294198" y="2485505"/>
            <a:ext cx="4477827" cy="33755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Marcador de fecha 4"/>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5797A42-DFF2-DC41-AD8D-19743214C185}" type="slidenum">
              <a:rPr lang="es-ES_tradnl" smtClean="0"/>
              <a:t>‹N°›</a:t>
            </a:fld>
            <a:endParaRPr lang="es-ES_tradnl"/>
          </a:p>
        </p:txBody>
      </p:sp>
    </p:spTree>
    <p:extLst>
      <p:ext uri="{BB962C8B-B14F-4D97-AF65-F5344CB8AC3E}">
        <p14:creationId xmlns:p14="http://schemas.microsoft.com/office/powerpoint/2010/main" val="1444771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a:t>Modifiez le style du titre</a:t>
            </a:r>
            <a:endParaRPr lang="es-ES_tradnl"/>
          </a:p>
        </p:txBody>
      </p:sp>
      <p:sp>
        <p:nvSpPr>
          <p:cNvPr id="3" name="Marcador de texto vertical 2"/>
          <p:cNvSpPr>
            <a:spLocks noGrp="1"/>
          </p:cNvSpPr>
          <p:nvPr>
            <p:ph type="body" orient="vert" idx="1"/>
          </p:nvPr>
        </p:nvSpPr>
        <p:spPr/>
        <p:txBody>
          <a:bodyPr vert="eaVert"/>
          <a:lstStyle/>
          <a:p>
            <a:pPr lvl="0"/>
            <a:r>
              <a:rPr lang="fr-FR"/>
              <a:t>Cliquez pour modifier les styles du texte du masque</a:t>
            </a:r>
          </a:p>
        </p:txBody>
      </p:sp>
      <p:sp>
        <p:nvSpPr>
          <p:cNvPr id="4" name="Marcador de fecha 3"/>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5797A42-DFF2-DC41-AD8D-19743214C185}" type="slidenum">
              <a:rPr lang="es-ES_tradnl" smtClean="0"/>
              <a:t>‹N°›</a:t>
            </a:fld>
            <a:endParaRPr lang="es-ES_tradnl"/>
          </a:p>
        </p:txBody>
      </p:sp>
    </p:spTree>
    <p:extLst>
      <p:ext uri="{BB962C8B-B14F-4D97-AF65-F5344CB8AC3E}">
        <p14:creationId xmlns:p14="http://schemas.microsoft.com/office/powerpoint/2010/main" val="670970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fr-FR"/>
              <a:t>Modifiez le style du titre</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p:txBody>
      </p:sp>
      <p:sp>
        <p:nvSpPr>
          <p:cNvPr id="4" name="Marcador de fecha 3"/>
          <p:cNvSpPr>
            <a:spLocks noGrp="1"/>
          </p:cNvSpPr>
          <p:nvPr>
            <p:ph type="dt" sz="half" idx="10"/>
          </p:nvPr>
        </p:nvSpPr>
        <p:spPr/>
        <p:txBody>
          <a:bodyPr/>
          <a:lstStyle/>
          <a:p>
            <a:fld id="{0B5A2A16-1260-6446-8FE7-0FCA7CC4E55B}" type="datetimeFigureOut">
              <a:rPr lang="es-ES_tradnl" smtClean="0"/>
              <a:t>14/06/2021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5797A42-DFF2-DC41-AD8D-19743214C185}" type="slidenum">
              <a:rPr lang="es-ES_tradnl" smtClean="0"/>
              <a:t>‹N°›</a:t>
            </a:fld>
            <a:endParaRPr lang="es-ES_tradnl"/>
          </a:p>
        </p:txBody>
      </p:sp>
    </p:spTree>
    <p:extLst>
      <p:ext uri="{BB962C8B-B14F-4D97-AF65-F5344CB8AC3E}">
        <p14:creationId xmlns:p14="http://schemas.microsoft.com/office/powerpoint/2010/main" val="55881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14.06.2021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14.06.2021</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14.06.2021</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14.06.2021</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14.06.2021</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14.06.2021</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14.06.2021</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14.06.2021</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314700" y="365125"/>
            <a:ext cx="8039100" cy="1281113"/>
          </a:xfrm>
          <a:prstGeom prst="rect">
            <a:avLst/>
          </a:prstGeom>
        </p:spPr>
        <p:txBody>
          <a:bodyPr vert="horz" lIns="91440" tIns="45720" rIns="91440" bIns="45720" rtlCol="0" anchor="ctr">
            <a:normAutofit/>
          </a:bodyPr>
          <a:lstStyle/>
          <a:p>
            <a:r>
              <a:rPr lang="es-ES_tradnl" err="1"/>
              <a:t>Click</a:t>
            </a:r>
            <a:r>
              <a:rPr lang="es-ES_tradnl"/>
              <a:t> to </a:t>
            </a:r>
            <a:r>
              <a:rPr lang="es-ES_tradnl" err="1"/>
              <a:t>create</a:t>
            </a:r>
            <a:r>
              <a:rPr lang="es-ES_tradnl"/>
              <a:t> </a:t>
            </a:r>
            <a:r>
              <a:rPr lang="es-ES_tradnl" err="1"/>
              <a:t>title</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err="1"/>
              <a:t>Click</a:t>
            </a:r>
            <a:r>
              <a:rPr lang="es-ES_tradnl"/>
              <a:t> to </a:t>
            </a:r>
            <a:r>
              <a:rPr lang="es-ES_tradnl" err="1"/>
              <a:t>change</a:t>
            </a:r>
            <a:r>
              <a:rPr lang="es-ES_tradnl"/>
              <a:t> </a:t>
            </a:r>
            <a:r>
              <a:rPr lang="es-ES_tradnl" err="1"/>
              <a:t>the</a:t>
            </a:r>
            <a:r>
              <a:rPr lang="es-ES_tradnl"/>
              <a:t> </a:t>
            </a:r>
            <a:r>
              <a:rPr lang="es-ES_tradnl" err="1"/>
              <a:t>text</a:t>
            </a:r>
            <a:r>
              <a:rPr lang="es-ES_tradnl"/>
              <a:t> </a:t>
            </a:r>
            <a:r>
              <a:rPr lang="es-ES_tradnl" err="1"/>
              <a:t>style</a:t>
            </a:r>
            <a:endParaRPr lang="es-ES_tradnl"/>
          </a:p>
          <a:p>
            <a:pPr lvl="1"/>
            <a:r>
              <a:rPr lang="es-ES_tradnl" err="1"/>
              <a:t>Second</a:t>
            </a:r>
            <a:r>
              <a:rPr lang="es-ES_tradnl"/>
              <a:t> </a:t>
            </a:r>
            <a:r>
              <a:rPr lang="es-ES_tradnl" err="1"/>
              <a:t>level</a:t>
            </a:r>
            <a:endParaRPr lang="es-ES_tradnl"/>
          </a:p>
          <a:p>
            <a:pPr lvl="2"/>
            <a:r>
              <a:rPr lang="es-ES_tradnl" err="1"/>
              <a:t>Third</a:t>
            </a:r>
            <a:r>
              <a:rPr lang="es-ES_tradnl"/>
              <a:t> </a:t>
            </a:r>
            <a:r>
              <a:rPr lang="es-ES_tradnl" err="1"/>
              <a:t>level</a:t>
            </a:r>
            <a:endParaRPr lang="es-ES_tradnl"/>
          </a:p>
          <a:p>
            <a:pPr lvl="3"/>
            <a:r>
              <a:rPr lang="es-ES_tradnl" err="1"/>
              <a:t>Fourth</a:t>
            </a:r>
            <a:r>
              <a:rPr lang="es-ES_tradnl"/>
              <a:t> </a:t>
            </a:r>
            <a:r>
              <a:rPr lang="es-ES_tradnl" err="1"/>
              <a:t>level</a:t>
            </a:r>
            <a:endParaRPr lang="es-ES_tradnl"/>
          </a:p>
          <a:p>
            <a:pPr lvl="4"/>
            <a:r>
              <a:rPr lang="es-ES_tradnl" err="1"/>
              <a:t>Fifth</a:t>
            </a:r>
            <a:r>
              <a:rPr lang="es-ES_tradnl"/>
              <a:t> </a:t>
            </a:r>
            <a:r>
              <a:rPr lang="es-ES_tradnl" err="1"/>
              <a:t>level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charset="0"/>
                <a:ea typeface="Open Sans" charset="0"/>
                <a:cs typeface="Open Sans" charset="0"/>
              </a:defRPr>
            </a:lvl1pPr>
          </a:lstStyle>
          <a:p>
            <a:fld id="{0B5A2A16-1260-6446-8FE7-0FCA7CC4E55B}" type="datetimeFigureOut">
              <a:rPr lang="es-ES_tradnl" smtClean="0"/>
              <a:pPr/>
              <a:t>14/06/2021</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charset="0"/>
                <a:ea typeface="Open Sans" charset="0"/>
                <a:cs typeface="Open Sans" charset="0"/>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charset="0"/>
                <a:ea typeface="Open Sans" charset="0"/>
                <a:cs typeface="Open Sans" charset="0"/>
              </a:defRPr>
            </a:lvl1pPr>
          </a:lstStyle>
          <a:p>
            <a:fld id="{05797A42-DFF2-DC41-AD8D-19743214C185}" type="slidenum">
              <a:rPr lang="es-ES_tradnl" smtClean="0"/>
              <a:pPr/>
              <a:t>‹N°›</a:t>
            </a:fld>
            <a:endParaRPr lang="es-ES_tradnl"/>
          </a:p>
        </p:txBody>
      </p:sp>
      <p:pic>
        <p:nvPicPr>
          <p:cNvPr id="8" name="Imagen 7">
            <a:extLst>
              <a:ext uri="{FF2B5EF4-FFF2-40B4-BE49-F238E27FC236}">
                <a16:creationId xmlns:a16="http://schemas.microsoft.com/office/drawing/2014/main" id="{E1AF89F5-3FF7-3B4E-8690-BC1CD133E519}"/>
              </a:ext>
            </a:extLst>
          </p:cNvPr>
          <p:cNvPicPr>
            <a:picLocks noChangeAspect="1"/>
          </p:cNvPicPr>
          <p:nvPr userDrawn="1"/>
        </p:nvPicPr>
        <p:blipFill>
          <a:blip r:embed="rId15"/>
          <a:stretch>
            <a:fillRect/>
          </a:stretch>
        </p:blipFill>
        <p:spPr>
          <a:xfrm>
            <a:off x="838200" y="365125"/>
            <a:ext cx="2317764" cy="1314886"/>
          </a:xfrm>
          <a:prstGeom prst="rect">
            <a:avLst/>
          </a:prstGeom>
        </p:spPr>
      </p:pic>
    </p:spTree>
    <p:extLst>
      <p:ext uri="{BB962C8B-B14F-4D97-AF65-F5344CB8AC3E}">
        <p14:creationId xmlns:p14="http://schemas.microsoft.com/office/powerpoint/2010/main" val="137318734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CB020D0-64D2-AF48-9387-3B7F802FA9EF}"/>
              </a:ext>
            </a:extLst>
          </p:cNvPr>
          <p:cNvSpPr txBox="1"/>
          <p:nvPr/>
        </p:nvSpPr>
        <p:spPr>
          <a:xfrm>
            <a:off x="4114800" y="2198914"/>
            <a:ext cx="184731" cy="369332"/>
          </a:xfrm>
          <a:prstGeom prst="rect">
            <a:avLst/>
          </a:prstGeom>
          <a:noFill/>
        </p:spPr>
        <p:txBody>
          <a:bodyPr wrap="none" rtlCol="0">
            <a:spAutoFit/>
          </a:bodyPr>
          <a:lstStyle/>
          <a:p>
            <a:endParaRPr lang="es-ES"/>
          </a:p>
        </p:txBody>
      </p:sp>
    </p:spTree>
    <p:extLst>
      <p:ext uri="{BB962C8B-B14F-4D97-AF65-F5344CB8AC3E}">
        <p14:creationId xmlns:p14="http://schemas.microsoft.com/office/powerpoint/2010/main" val="417100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18F0A4F-B8E7-224A-AC77-31171B381040}"/>
              </a:ext>
            </a:extLst>
          </p:cNvPr>
          <p:cNvSpPr>
            <a:spLocks noGrp="1"/>
          </p:cNvSpPr>
          <p:nvPr>
            <p:ph type="ctrTitle"/>
          </p:nvPr>
        </p:nvSpPr>
        <p:spPr>
          <a:xfrm>
            <a:off x="3648075" y="1578786"/>
            <a:ext cx="7705725" cy="430963"/>
          </a:xfrm>
        </p:spPr>
        <p:txBody>
          <a:bodyPr/>
          <a:lstStyle/>
          <a:p>
            <a:r>
              <a:rPr lang="es-ES">
                <a:latin typeface="Open Sans"/>
                <a:ea typeface="Open Sans"/>
                <a:cs typeface="Open Sans"/>
              </a:rPr>
              <a:t>UPDATING OF THE PRESELECTED COUNTRIES PROFILES</a:t>
            </a:r>
            <a:endParaRPr lang="es-ES" dirty="0"/>
          </a:p>
        </p:txBody>
      </p:sp>
      <p:sp>
        <p:nvSpPr>
          <p:cNvPr id="7" name="Marcador de texto 6">
            <a:extLst>
              <a:ext uri="{FF2B5EF4-FFF2-40B4-BE49-F238E27FC236}">
                <a16:creationId xmlns:a16="http://schemas.microsoft.com/office/drawing/2014/main" id="{2EB5DE80-F0AA-C74D-8AE7-AED3E90A1FE5}"/>
              </a:ext>
            </a:extLst>
          </p:cNvPr>
          <p:cNvSpPr>
            <a:spLocks noGrp="1"/>
          </p:cNvSpPr>
          <p:nvPr>
            <p:ph type="body" sz="half" idx="2"/>
          </p:nvPr>
        </p:nvSpPr>
        <p:spPr>
          <a:xfrm>
            <a:off x="3648075" y="3786179"/>
            <a:ext cx="7705725" cy="485291"/>
          </a:xfrm>
        </p:spPr>
        <p:txBody>
          <a:bodyPr vert="horz" lIns="91440" tIns="45720" rIns="91440" bIns="45720" rtlCol="0" anchor="t">
            <a:normAutofit/>
          </a:bodyPr>
          <a:lstStyle/>
          <a:p>
            <a:r>
              <a:rPr lang="es-ES">
                <a:latin typeface="Open Sans"/>
                <a:ea typeface="Open Sans"/>
                <a:cs typeface="Open Sans"/>
              </a:rPr>
              <a:t>10/06/2021</a:t>
            </a:r>
            <a:endParaRPr lang="es-ES" dirty="0"/>
          </a:p>
        </p:txBody>
      </p:sp>
      <p:sp>
        <p:nvSpPr>
          <p:cNvPr id="8" name="Marcador de texto 7">
            <a:extLst>
              <a:ext uri="{FF2B5EF4-FFF2-40B4-BE49-F238E27FC236}">
                <a16:creationId xmlns:a16="http://schemas.microsoft.com/office/drawing/2014/main" id="{1492607B-99ED-434F-A923-EC30057BAD96}"/>
              </a:ext>
            </a:extLst>
          </p:cNvPr>
          <p:cNvSpPr>
            <a:spLocks noGrp="1"/>
          </p:cNvSpPr>
          <p:nvPr>
            <p:ph type="body" sz="half" idx="13"/>
          </p:nvPr>
        </p:nvSpPr>
        <p:spPr>
          <a:xfrm>
            <a:off x="3648075" y="2674955"/>
            <a:ext cx="7705725" cy="485291"/>
          </a:xfrm>
        </p:spPr>
        <p:txBody>
          <a:bodyPr vert="horz" lIns="91440" tIns="45720" rIns="91440" bIns="45720" rtlCol="0" anchor="t">
            <a:noAutofit/>
          </a:bodyPr>
          <a:lstStyle/>
          <a:p>
            <a:r>
              <a:rPr lang="es-ES" sz="2400">
                <a:latin typeface="Open Sans"/>
                <a:ea typeface="Open Sans"/>
                <a:cs typeface="Open Sans"/>
              </a:rPr>
              <a:t>WP4 </a:t>
            </a:r>
            <a:endParaRPr lang="es-ES" sz="2400"/>
          </a:p>
          <a:p>
            <a:r>
              <a:rPr lang="es-ES" sz="2400"/>
              <a:t>Justine RUELLE</a:t>
            </a:r>
          </a:p>
        </p:txBody>
      </p:sp>
      <p:pic>
        <p:nvPicPr>
          <p:cNvPr id="3" name="Image 2" descr="Une image contenant texte, clipart&#10;&#10;Description générée automatiquement">
            <a:extLst>
              <a:ext uri="{FF2B5EF4-FFF2-40B4-BE49-F238E27FC236}">
                <a16:creationId xmlns:a16="http://schemas.microsoft.com/office/drawing/2014/main" id="{7AA68809-1EED-4409-B4AB-884361FC7E54}"/>
              </a:ext>
            </a:extLst>
          </p:cNvPr>
          <p:cNvPicPr>
            <a:picLocks noChangeAspect="1"/>
          </p:cNvPicPr>
          <p:nvPr/>
        </p:nvPicPr>
        <p:blipFill>
          <a:blip r:embed="rId3"/>
          <a:stretch>
            <a:fillRect/>
          </a:stretch>
        </p:blipFill>
        <p:spPr>
          <a:xfrm>
            <a:off x="9092528" y="5236667"/>
            <a:ext cx="2637972" cy="1292288"/>
          </a:xfrm>
          <a:prstGeom prst="rect">
            <a:avLst/>
          </a:prstGeom>
        </p:spPr>
      </p:pic>
    </p:spTree>
    <p:extLst>
      <p:ext uri="{BB962C8B-B14F-4D97-AF65-F5344CB8AC3E}">
        <p14:creationId xmlns:p14="http://schemas.microsoft.com/office/powerpoint/2010/main" val="359622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 2" descr="Une image contenant texte, clipart&#10;&#10;Description générée automatiquement">
            <a:extLst>
              <a:ext uri="{FF2B5EF4-FFF2-40B4-BE49-F238E27FC236}">
                <a16:creationId xmlns:a16="http://schemas.microsoft.com/office/drawing/2014/main" id="{7AA68809-1EED-4409-B4AB-884361FC7E54}"/>
              </a:ext>
            </a:extLst>
          </p:cNvPr>
          <p:cNvPicPr>
            <a:picLocks noChangeAspect="1"/>
          </p:cNvPicPr>
          <p:nvPr/>
        </p:nvPicPr>
        <p:blipFill>
          <a:blip r:embed="rId3"/>
          <a:stretch>
            <a:fillRect/>
          </a:stretch>
        </p:blipFill>
        <p:spPr>
          <a:xfrm>
            <a:off x="9092528" y="5236667"/>
            <a:ext cx="2637972" cy="1292288"/>
          </a:xfrm>
          <a:prstGeom prst="rect">
            <a:avLst/>
          </a:prstGeom>
        </p:spPr>
      </p:pic>
      <p:sp>
        <p:nvSpPr>
          <p:cNvPr id="10" name="ZoneTexte 9">
            <a:extLst>
              <a:ext uri="{FF2B5EF4-FFF2-40B4-BE49-F238E27FC236}">
                <a16:creationId xmlns:a16="http://schemas.microsoft.com/office/drawing/2014/main" id="{645E6EED-5F6C-43E2-8DA4-12EFF386A970}"/>
              </a:ext>
            </a:extLst>
          </p:cNvPr>
          <p:cNvSpPr txBox="1"/>
          <p:nvPr/>
        </p:nvSpPr>
        <p:spPr>
          <a:xfrm>
            <a:off x="1358900" y="1708150"/>
            <a:ext cx="10299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t>INTRODUCTION</a:t>
            </a:r>
          </a:p>
        </p:txBody>
      </p:sp>
      <p:pic>
        <p:nvPicPr>
          <p:cNvPr id="2" name="Image 3">
            <a:extLst>
              <a:ext uri="{FF2B5EF4-FFF2-40B4-BE49-F238E27FC236}">
                <a16:creationId xmlns:a16="http://schemas.microsoft.com/office/drawing/2014/main" id="{6F48530A-1905-43A8-B3A6-5445F35AC4B3}"/>
              </a:ext>
            </a:extLst>
          </p:cNvPr>
          <p:cNvPicPr>
            <a:picLocks noChangeAspect="1"/>
          </p:cNvPicPr>
          <p:nvPr/>
        </p:nvPicPr>
        <p:blipFill>
          <a:blip r:embed="rId4"/>
          <a:stretch>
            <a:fillRect/>
          </a:stretch>
        </p:blipFill>
        <p:spPr>
          <a:xfrm>
            <a:off x="2066693" y="2136113"/>
            <a:ext cx="7202841" cy="3103634"/>
          </a:xfrm>
          <a:prstGeom prst="rect">
            <a:avLst/>
          </a:prstGeom>
        </p:spPr>
      </p:pic>
    </p:spTree>
    <p:extLst>
      <p:ext uri="{BB962C8B-B14F-4D97-AF65-F5344CB8AC3E}">
        <p14:creationId xmlns:p14="http://schemas.microsoft.com/office/powerpoint/2010/main" val="144438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66D19FF-69EF-4209-95B5-FF9485D4B3B7}"/>
              </a:ext>
            </a:extLst>
          </p:cNvPr>
          <p:cNvSpPr txBox="1"/>
          <p:nvPr/>
        </p:nvSpPr>
        <p:spPr>
          <a:xfrm>
            <a:off x="5025764" y="156842"/>
            <a:ext cx="5921418" cy="1323439"/>
          </a:xfrm>
          <a:prstGeom prst="rect">
            <a:avLst/>
          </a:prstGeom>
          <a:noFill/>
        </p:spPr>
        <p:txBody>
          <a:bodyPr wrap="square" lIns="91440" tIns="45720" rIns="91440" bIns="45720" anchor="t">
            <a:spAutoFit/>
          </a:bodyPr>
          <a:lstStyle/>
          <a:p>
            <a:r>
              <a:rPr lang="es-ES" sz="4000" b="1">
                <a:cs typeface="Calibri"/>
              </a:rPr>
              <a:t>BUSINESS CLIMATE AND </a:t>
            </a:r>
          </a:p>
          <a:p>
            <a:r>
              <a:rPr lang="es-ES" sz="4000" b="1">
                <a:cs typeface="Calibri"/>
              </a:rPr>
              <a:t>ECONOMIC SITUATION</a:t>
            </a:r>
          </a:p>
        </p:txBody>
      </p:sp>
      <p:graphicFrame>
        <p:nvGraphicFramePr>
          <p:cNvPr id="2" name="Tableau 2">
            <a:extLst>
              <a:ext uri="{FF2B5EF4-FFF2-40B4-BE49-F238E27FC236}">
                <a16:creationId xmlns:a16="http://schemas.microsoft.com/office/drawing/2014/main" id="{71E505A8-5F57-4F20-B1B2-A2854BC1FCFB}"/>
              </a:ext>
            </a:extLst>
          </p:cNvPr>
          <p:cNvGraphicFramePr>
            <a:graphicFrameLocks noGrp="1"/>
          </p:cNvGraphicFramePr>
          <p:nvPr>
            <p:extLst>
              <p:ext uri="{D42A27DB-BD31-4B8C-83A1-F6EECF244321}">
                <p14:modId xmlns:p14="http://schemas.microsoft.com/office/powerpoint/2010/main" val="4259845970"/>
              </p:ext>
            </p:extLst>
          </p:nvPr>
        </p:nvGraphicFramePr>
        <p:xfrm>
          <a:off x="95249" y="1896340"/>
          <a:ext cx="12096734" cy="4559782"/>
        </p:xfrm>
        <a:graphic>
          <a:graphicData uri="http://schemas.openxmlformats.org/drawingml/2006/table">
            <a:tbl>
              <a:tblPr firstRow="1" bandRow="1">
                <a:tableStyleId>{5C22544A-7EE6-4342-B048-85BDC9FD1C3A}</a:tableStyleId>
              </a:tblPr>
              <a:tblGrid>
                <a:gridCol w="2511136">
                  <a:extLst>
                    <a:ext uri="{9D8B030D-6E8A-4147-A177-3AD203B41FA5}">
                      <a16:colId xmlns:a16="http://schemas.microsoft.com/office/drawing/2014/main" val="2489015885"/>
                    </a:ext>
                  </a:extLst>
                </a:gridCol>
                <a:gridCol w="1394112">
                  <a:extLst>
                    <a:ext uri="{9D8B030D-6E8A-4147-A177-3AD203B41FA5}">
                      <a16:colId xmlns:a16="http://schemas.microsoft.com/office/drawing/2014/main" val="4081989908"/>
                    </a:ext>
                  </a:extLst>
                </a:gridCol>
                <a:gridCol w="1982928">
                  <a:extLst>
                    <a:ext uri="{9D8B030D-6E8A-4147-A177-3AD203B41FA5}">
                      <a16:colId xmlns:a16="http://schemas.microsoft.com/office/drawing/2014/main" val="977810106"/>
                    </a:ext>
                  </a:extLst>
                </a:gridCol>
                <a:gridCol w="1662542">
                  <a:extLst>
                    <a:ext uri="{9D8B030D-6E8A-4147-A177-3AD203B41FA5}">
                      <a16:colId xmlns:a16="http://schemas.microsoft.com/office/drawing/2014/main" val="3238612345"/>
                    </a:ext>
                  </a:extLst>
                </a:gridCol>
                <a:gridCol w="2961407">
                  <a:extLst>
                    <a:ext uri="{9D8B030D-6E8A-4147-A177-3AD203B41FA5}">
                      <a16:colId xmlns:a16="http://schemas.microsoft.com/office/drawing/2014/main" val="1846040840"/>
                    </a:ext>
                  </a:extLst>
                </a:gridCol>
                <a:gridCol w="1584609">
                  <a:extLst>
                    <a:ext uri="{9D8B030D-6E8A-4147-A177-3AD203B41FA5}">
                      <a16:colId xmlns:a16="http://schemas.microsoft.com/office/drawing/2014/main" val="1746936737"/>
                    </a:ext>
                  </a:extLst>
                </a:gridCol>
              </a:tblGrid>
              <a:tr h="335820">
                <a:tc>
                  <a:txBody>
                    <a:bodyPr/>
                    <a:lstStyle/>
                    <a:p>
                      <a:r>
                        <a:rPr lang="fr-FR" dirty="0"/>
                        <a:t>Argentina</a:t>
                      </a:r>
                    </a:p>
                  </a:txBody>
                  <a:tcPr/>
                </a:tc>
                <a:tc>
                  <a:txBody>
                    <a:bodyPr/>
                    <a:lstStyle/>
                    <a:p>
                      <a:r>
                        <a:rPr lang="fr-FR" dirty="0"/>
                        <a:t>Brazil</a:t>
                      </a:r>
                    </a:p>
                  </a:txBody>
                  <a:tcPr/>
                </a:tc>
                <a:tc>
                  <a:txBody>
                    <a:bodyPr/>
                    <a:lstStyle/>
                    <a:p>
                      <a:r>
                        <a:rPr lang="fr-FR" dirty="0"/>
                        <a:t>Chile</a:t>
                      </a:r>
                    </a:p>
                  </a:txBody>
                  <a:tcPr/>
                </a:tc>
                <a:tc>
                  <a:txBody>
                    <a:bodyPr/>
                    <a:lstStyle/>
                    <a:p>
                      <a:r>
                        <a:rPr lang="fr-FR" dirty="0"/>
                        <a:t>Colombia</a:t>
                      </a:r>
                    </a:p>
                  </a:txBody>
                  <a:tcPr/>
                </a:tc>
                <a:tc>
                  <a:txBody>
                    <a:bodyPr/>
                    <a:lstStyle/>
                    <a:p>
                      <a:r>
                        <a:rPr lang="fr-FR" dirty="0"/>
                        <a:t>Mexico </a:t>
                      </a:r>
                    </a:p>
                  </a:txBody>
                  <a:tcPr/>
                </a:tc>
                <a:tc>
                  <a:txBody>
                    <a:bodyPr/>
                    <a:lstStyle/>
                    <a:p>
                      <a:r>
                        <a:rPr lang="fr-FR" dirty="0" err="1"/>
                        <a:t>Peru</a:t>
                      </a:r>
                    </a:p>
                  </a:txBody>
                  <a:tcPr/>
                </a:tc>
                <a:extLst>
                  <a:ext uri="{0D108BD9-81ED-4DB2-BD59-A6C34878D82A}">
                    <a16:rowId xmlns:a16="http://schemas.microsoft.com/office/drawing/2014/main" val="3223483489"/>
                  </a:ext>
                </a:extLst>
              </a:tr>
              <a:tr h="4194022">
                <a:tc>
                  <a:txBody>
                    <a:bodyPr/>
                    <a:lstStyle/>
                    <a:p>
                      <a:pPr lvl="0" algn="l">
                        <a:lnSpc>
                          <a:spcPct val="100000"/>
                        </a:lnSpc>
                        <a:spcBef>
                          <a:spcPts val="0"/>
                        </a:spcBef>
                        <a:spcAft>
                          <a:spcPts val="0"/>
                        </a:spcAft>
                        <a:buNone/>
                      </a:pPr>
                      <a:r>
                        <a:rPr lang="en" sz="1600" b="0" i="0" u="none" strike="noStrike" noProof="0" dirty="0">
                          <a:latin typeface="Calibri"/>
                        </a:rPr>
                        <a:t>In January 2021, IMF estimated GDP growth of 4.5%. For the years 2022 and 2023, the international financial body forecasts Argentine GDP growth rates of 2.5% and 1.5% respectively. This rebound in the Argentine economy would occur after 3 consecutive years of recession that the country has experienced, between the period 2018-2020.  </a:t>
                      </a:r>
                      <a:endParaRPr lang="fr-FR" sz="1600" dirty="0"/>
                    </a:p>
                    <a:p>
                      <a:pPr lvl="0">
                        <a:buNone/>
                      </a:pPr>
                      <a:endParaRPr lang="fr-FR" sz="1600" b="0" i="0" u="none" strike="noStrike" noProof="0" dirty="0">
                        <a:latin typeface="Calibri"/>
                      </a:endParaRPr>
                    </a:p>
                  </a:txBody>
                  <a:tcPr/>
                </a:tc>
                <a:tc>
                  <a:txBody>
                    <a:bodyPr/>
                    <a:lstStyle/>
                    <a:p>
                      <a:pPr lvl="0">
                        <a:buNone/>
                      </a:pPr>
                      <a:r>
                        <a:rPr lang="en" sz="1600" b="0" i="0" u="none" strike="noStrike" noProof="0" dirty="0">
                          <a:latin typeface="Calibri"/>
                        </a:rPr>
                        <a:t>Economic activity resumes after the 2nd wave (March-mid May) in almost all sectors of activity. The statistics of the last few weeks are quite good but we remain on a high level.</a:t>
                      </a:r>
                      <a:r>
                        <a:rPr lang="fr-FR" sz="1600" b="0" i="0" u="none" strike="noStrike" noProof="0" dirty="0">
                          <a:latin typeface="Calibri"/>
                        </a:rPr>
                        <a:t> </a:t>
                      </a:r>
                      <a:endParaRPr lang="fr-FR" sz="1600" dirty="0"/>
                    </a:p>
                  </a:txBody>
                  <a:tcPr/>
                </a:tc>
                <a:tc>
                  <a:txBody>
                    <a:bodyPr/>
                    <a:lstStyle/>
                    <a:p>
                      <a:pPr lvl="0">
                        <a:buNone/>
                      </a:pPr>
                      <a:r>
                        <a:rPr lang="en" sz="1600" b="0" i="0" u="none" strike="noStrike" noProof="0" dirty="0">
                          <a:latin typeface="Calibri"/>
                        </a:rPr>
                        <a:t>After a 6% drop in GDP in 2020, the OECD expects growth of 6.7% for 2021, thanks in particular to the rise in the price of copper - the highest since 2011 - and the dynamism of the vaccination campaign (39.7% of the population received a 1st dose at least on 19/04).</a:t>
                      </a:r>
                      <a:r>
                        <a:rPr lang="fr-FR" sz="1600" b="0" i="0" u="none" strike="noStrike" noProof="0" dirty="0">
                          <a:latin typeface="Calibri"/>
                        </a:rPr>
                        <a:t> </a:t>
                      </a:r>
                      <a:endParaRPr lang="fr-FR" sz="1600" dirty="0"/>
                    </a:p>
                  </a:txBody>
                  <a:tcPr/>
                </a:tc>
                <a:tc>
                  <a:txBody>
                    <a:bodyPr/>
                    <a:lstStyle/>
                    <a:p>
                      <a:pPr lvl="0">
                        <a:buNone/>
                      </a:pPr>
                      <a:r>
                        <a:rPr lang="en" sz="1600" b="0" i="0" u="none" strike="noStrike" noProof="0" dirty="0">
                          <a:latin typeface="Calibri"/>
                        </a:rPr>
                        <a:t>GDP contracted by 6.8% in 2020 according to the IMF. In 2021, the IMF expects a recovery of 5.1% but the assumptions remain highly dependent on the current vaccination policy and the impact of social tensions.  </a:t>
                      </a:r>
                      <a:endParaRPr lang="en" sz="1600" b="0" i="0" u="none" strike="noStrike" noProof="0">
                        <a:latin typeface="Calibri"/>
                      </a:endParaRPr>
                    </a:p>
                  </a:txBody>
                  <a:tcPr/>
                </a:tc>
                <a:tc>
                  <a:txBody>
                    <a:bodyPr/>
                    <a:lstStyle/>
                    <a:p>
                      <a:pPr lvl="0">
                        <a:buNone/>
                      </a:pPr>
                      <a:r>
                        <a:rPr lang="en" sz="1600" b="0" i="0" u="none" strike="noStrike" noProof="0" dirty="0">
                          <a:latin typeface="Calibri"/>
                        </a:rPr>
                        <a:t>The World Bank is improving its growth outlook for Mexico and forecasts growth of around 5.5% in 2021, compared to 3.7% forecast in January. The speed of vaccination, US growth and the recovery in the labor market have notably contributed to improved growth prospects. The IMF is also improving its growth prospects for the Mexican economy from 4.3% to 5% in 2021. Total reopening of economic and tourist activity.</a:t>
                      </a:r>
                      <a:r>
                        <a:rPr lang="fr-FR" sz="1600" b="0" i="0" u="none" strike="noStrike" noProof="0" dirty="0">
                          <a:latin typeface="Calibri"/>
                        </a:rPr>
                        <a:t> </a:t>
                      </a:r>
                      <a:endParaRPr lang="fr-FR" sz="1600" dirty="0"/>
                    </a:p>
                  </a:txBody>
                  <a:tcPr/>
                </a:tc>
                <a:tc>
                  <a:txBody>
                    <a:bodyPr/>
                    <a:lstStyle/>
                    <a:p>
                      <a:pPr lvl="0">
                        <a:buNone/>
                      </a:pPr>
                      <a:r>
                        <a:rPr lang="en" sz="1600" b="0" i="0" u="none" strike="noStrike" noProof="0" dirty="0">
                          <a:latin typeface="Calibri"/>
                        </a:rPr>
                        <a:t>Currently, there are only a few prohibited economic activities. In 2020, the GDP fell by 11.1%. In Q1 2021, GDP grew by 3.8% (INEI estimate). The IMF estimates that the GDP will grow by 8.5% in 2021.</a:t>
                      </a:r>
                      <a:r>
                        <a:rPr lang="fr-FR" sz="1600" b="0" i="0" u="none" strike="noStrike" noProof="0" dirty="0">
                          <a:latin typeface="Calibri"/>
                        </a:rPr>
                        <a:t> </a:t>
                      </a:r>
                      <a:endParaRPr lang="fr-FR" sz="1600" dirty="0"/>
                    </a:p>
                  </a:txBody>
                  <a:tcPr/>
                </a:tc>
                <a:extLst>
                  <a:ext uri="{0D108BD9-81ED-4DB2-BD59-A6C34878D82A}">
                    <a16:rowId xmlns:a16="http://schemas.microsoft.com/office/drawing/2014/main" val="1747339951"/>
                  </a:ext>
                </a:extLst>
              </a:tr>
            </a:tbl>
          </a:graphicData>
        </a:graphic>
      </p:graphicFrame>
    </p:spTree>
    <p:extLst>
      <p:ext uri="{BB962C8B-B14F-4D97-AF65-F5344CB8AC3E}">
        <p14:creationId xmlns:p14="http://schemas.microsoft.com/office/powerpoint/2010/main" val="248654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66D19FF-69EF-4209-95B5-FF9485D4B3B7}"/>
              </a:ext>
            </a:extLst>
          </p:cNvPr>
          <p:cNvSpPr txBox="1"/>
          <p:nvPr/>
        </p:nvSpPr>
        <p:spPr>
          <a:xfrm>
            <a:off x="3787513" y="425273"/>
            <a:ext cx="7964965" cy="707886"/>
          </a:xfrm>
          <a:prstGeom prst="rect">
            <a:avLst/>
          </a:prstGeom>
          <a:noFill/>
        </p:spPr>
        <p:txBody>
          <a:bodyPr wrap="square" lIns="91440" tIns="45720" rIns="91440" bIns="45720" anchor="t">
            <a:spAutoFit/>
          </a:bodyPr>
          <a:lstStyle/>
          <a:p>
            <a:r>
              <a:rPr lang="es-ES" sz="4000" b="1">
                <a:cs typeface="Calibri"/>
              </a:rPr>
              <a:t>HEALTH SITUATION IN THE COUNTRY</a:t>
            </a:r>
            <a:endParaRPr lang="es-ES" sz="4000" b="1" dirty="0">
              <a:cs typeface="Calibri"/>
            </a:endParaRPr>
          </a:p>
        </p:txBody>
      </p:sp>
      <p:graphicFrame>
        <p:nvGraphicFramePr>
          <p:cNvPr id="2" name="Tableau 2">
            <a:extLst>
              <a:ext uri="{FF2B5EF4-FFF2-40B4-BE49-F238E27FC236}">
                <a16:creationId xmlns:a16="http://schemas.microsoft.com/office/drawing/2014/main" id="{71E505A8-5F57-4F20-B1B2-A2854BC1FCFB}"/>
              </a:ext>
            </a:extLst>
          </p:cNvPr>
          <p:cNvGraphicFramePr>
            <a:graphicFrameLocks noGrp="1"/>
          </p:cNvGraphicFramePr>
          <p:nvPr>
            <p:extLst>
              <p:ext uri="{D42A27DB-BD31-4B8C-83A1-F6EECF244321}">
                <p14:modId xmlns:p14="http://schemas.microsoft.com/office/powerpoint/2010/main" val="3824146785"/>
              </p:ext>
            </p:extLst>
          </p:nvPr>
        </p:nvGraphicFramePr>
        <p:xfrm>
          <a:off x="190500" y="1853045"/>
          <a:ext cx="11916183" cy="4904855"/>
        </p:xfrm>
        <a:graphic>
          <a:graphicData uri="http://schemas.openxmlformats.org/drawingml/2006/table">
            <a:tbl>
              <a:tblPr firstRow="1" bandRow="1">
                <a:tableStyleId>{5C22544A-7EE6-4342-B048-85BDC9FD1C3A}</a:tableStyleId>
              </a:tblPr>
              <a:tblGrid>
                <a:gridCol w="1691267">
                  <a:extLst>
                    <a:ext uri="{9D8B030D-6E8A-4147-A177-3AD203B41FA5}">
                      <a16:colId xmlns:a16="http://schemas.microsoft.com/office/drawing/2014/main" val="2489015885"/>
                    </a:ext>
                  </a:extLst>
                </a:gridCol>
                <a:gridCol w="1533291">
                  <a:extLst>
                    <a:ext uri="{9D8B030D-6E8A-4147-A177-3AD203B41FA5}">
                      <a16:colId xmlns:a16="http://schemas.microsoft.com/office/drawing/2014/main" val="4081989908"/>
                    </a:ext>
                  </a:extLst>
                </a:gridCol>
                <a:gridCol w="1793485">
                  <a:extLst>
                    <a:ext uri="{9D8B030D-6E8A-4147-A177-3AD203B41FA5}">
                      <a16:colId xmlns:a16="http://schemas.microsoft.com/office/drawing/2014/main" val="977810106"/>
                    </a:ext>
                  </a:extLst>
                </a:gridCol>
                <a:gridCol w="2815682">
                  <a:extLst>
                    <a:ext uri="{9D8B030D-6E8A-4147-A177-3AD203B41FA5}">
                      <a16:colId xmlns:a16="http://schemas.microsoft.com/office/drawing/2014/main" val="3238612345"/>
                    </a:ext>
                  </a:extLst>
                </a:gridCol>
                <a:gridCol w="2249454">
                  <a:extLst>
                    <a:ext uri="{9D8B030D-6E8A-4147-A177-3AD203B41FA5}">
                      <a16:colId xmlns:a16="http://schemas.microsoft.com/office/drawing/2014/main" val="1846040840"/>
                    </a:ext>
                  </a:extLst>
                </a:gridCol>
                <a:gridCol w="1833004">
                  <a:extLst>
                    <a:ext uri="{9D8B030D-6E8A-4147-A177-3AD203B41FA5}">
                      <a16:colId xmlns:a16="http://schemas.microsoft.com/office/drawing/2014/main" val="1746936737"/>
                    </a:ext>
                  </a:extLst>
                </a:gridCol>
              </a:tblGrid>
              <a:tr h="424295">
                <a:tc>
                  <a:txBody>
                    <a:bodyPr/>
                    <a:lstStyle/>
                    <a:p>
                      <a:r>
                        <a:rPr lang="fr-FR" dirty="0"/>
                        <a:t>Argentina</a:t>
                      </a:r>
                    </a:p>
                  </a:txBody>
                  <a:tcPr/>
                </a:tc>
                <a:tc>
                  <a:txBody>
                    <a:bodyPr/>
                    <a:lstStyle/>
                    <a:p>
                      <a:r>
                        <a:rPr lang="fr-FR" dirty="0"/>
                        <a:t>Brazil</a:t>
                      </a:r>
                    </a:p>
                  </a:txBody>
                  <a:tcPr/>
                </a:tc>
                <a:tc>
                  <a:txBody>
                    <a:bodyPr/>
                    <a:lstStyle/>
                    <a:p>
                      <a:r>
                        <a:rPr lang="fr-FR" dirty="0"/>
                        <a:t>Chile</a:t>
                      </a:r>
                    </a:p>
                  </a:txBody>
                  <a:tcPr/>
                </a:tc>
                <a:tc>
                  <a:txBody>
                    <a:bodyPr/>
                    <a:lstStyle/>
                    <a:p>
                      <a:r>
                        <a:rPr lang="fr-FR" dirty="0"/>
                        <a:t>Colombia</a:t>
                      </a:r>
                    </a:p>
                  </a:txBody>
                  <a:tcPr/>
                </a:tc>
                <a:tc>
                  <a:txBody>
                    <a:bodyPr/>
                    <a:lstStyle/>
                    <a:p>
                      <a:r>
                        <a:rPr lang="fr-FR" dirty="0"/>
                        <a:t>Mexico </a:t>
                      </a:r>
                    </a:p>
                  </a:txBody>
                  <a:tcPr/>
                </a:tc>
                <a:tc>
                  <a:txBody>
                    <a:bodyPr/>
                    <a:lstStyle/>
                    <a:p>
                      <a:r>
                        <a:rPr lang="fr-FR" dirty="0" err="1"/>
                        <a:t>Peru</a:t>
                      </a:r>
                    </a:p>
                  </a:txBody>
                  <a:tcPr/>
                </a:tc>
                <a:extLst>
                  <a:ext uri="{0D108BD9-81ED-4DB2-BD59-A6C34878D82A}">
                    <a16:rowId xmlns:a16="http://schemas.microsoft.com/office/drawing/2014/main" val="3223483489"/>
                  </a:ext>
                </a:extLst>
              </a:tr>
              <a:tr h="3838401">
                <a:tc>
                  <a:txBody>
                    <a:bodyPr/>
                    <a:lstStyle/>
                    <a:p>
                      <a:pPr lvl="0" algn="l">
                        <a:lnSpc>
                          <a:spcPct val="100000"/>
                        </a:lnSpc>
                        <a:spcBef>
                          <a:spcPts val="0"/>
                        </a:spcBef>
                        <a:spcAft>
                          <a:spcPts val="0"/>
                        </a:spcAft>
                        <a:buNone/>
                      </a:pPr>
                      <a:r>
                        <a:rPr lang="en" sz="1600" b="0" i="0" u="none" strike="noStrike" noProof="0" dirty="0"/>
                        <a:t>After a sharp increase in cases, new contagions seem to be slowing down. The strict quarantine put in place until 31/05 has been lightened, with restrictions based on the epidemiological situation of the regions and a curfew from 6 p.m. </a:t>
                      </a:r>
                      <a:endParaRPr lang="fr-FR" sz="1600" dirty="0"/>
                    </a:p>
                  </a:txBody>
                  <a:tcPr/>
                </a:tc>
                <a:tc>
                  <a:txBody>
                    <a:bodyPr/>
                    <a:lstStyle/>
                    <a:p>
                      <a:pPr lvl="0">
                        <a:buNone/>
                      </a:pPr>
                      <a:r>
                        <a:rPr lang="en" sz="1600" b="0" i="0" u="none" strike="noStrike" noProof="0" dirty="0"/>
                        <a:t>Federal State therefore different realities according to the States. Resumption of decompartmentalization in many cities, notably in SP, Rio and Brasilia.</a:t>
                      </a:r>
                      <a:r>
                        <a:rPr lang="fr-FR" sz="1600" b="0" i="0" u="none" strike="noStrike" noProof="0" dirty="0"/>
                        <a:t> </a:t>
                      </a:r>
                      <a:r>
                        <a:rPr lang="fr-FR" sz="1600" b="0" i="0" u="none" strike="noStrike" noProof="0" dirty="0">
                          <a:latin typeface="Calibri"/>
                        </a:rPr>
                        <a:t> </a:t>
                      </a:r>
                      <a:endParaRPr lang="fr-FR" sz="1600" dirty="0"/>
                    </a:p>
                  </a:txBody>
                  <a:tcPr/>
                </a:tc>
                <a:tc>
                  <a:txBody>
                    <a:bodyPr/>
                    <a:lstStyle/>
                    <a:p>
                      <a:pPr lvl="0">
                        <a:buNone/>
                      </a:pPr>
                      <a:r>
                        <a:rPr lang="en" sz="1600" b="0" i="0" u="none" strike="noStrike" noProof="0" dirty="0">
                          <a:latin typeface="Calibri"/>
                        </a:rPr>
                        <a:t>Progressive deconfinement plan in 5 stages. Massive vaccination campaign, with the objective of vaccinating 80% of the Chilean population by the end of the first half of 2021 (as of May 31, 40.8% of the population had received the 2 doses). </a:t>
                      </a:r>
                      <a:endParaRPr lang="fr-FR" sz="1600" b="0" i="0" u="none" strike="noStrike" noProof="0">
                        <a:latin typeface="Calibri"/>
                      </a:endParaRPr>
                    </a:p>
                  </a:txBody>
                  <a:tcPr/>
                </a:tc>
                <a:tc>
                  <a:txBody>
                    <a:bodyPr/>
                    <a:lstStyle/>
                    <a:p>
                      <a:pPr lvl="0">
                        <a:buNone/>
                      </a:pPr>
                      <a:r>
                        <a:rPr lang="en" sz="1600" b="0" i="0" u="none" strike="noStrike" noProof="0" dirty="0">
                          <a:latin typeface="Calibri"/>
                        </a:rPr>
                        <a:t>The occupation of intensive care units in the country is now 91.5% and almost 100% for Bogota. With more than 11,400 deaths in the month of May, the country reached a new peak of contagions. Curfew still in effect. In total, Colombia has more than 85,200 deaths (and more than 17,000 "suspicious deaths") and nearly 3.2M cases. At the same time, as of May 26, 6.1% of the population received the first dose. The health emergency is extended until August 31</a:t>
                      </a:r>
                      <a:endParaRPr lang="fr-FR" dirty="0">
                        <a:latin typeface="Calibri"/>
                      </a:endParaRPr>
                    </a:p>
                  </a:txBody>
                  <a:tcPr/>
                </a:tc>
                <a:tc>
                  <a:txBody>
                    <a:bodyPr/>
                    <a:lstStyle/>
                    <a:p>
                      <a:pPr lvl="0">
                        <a:buNone/>
                      </a:pPr>
                      <a:r>
                        <a:rPr lang="en" sz="1600" b="0" i="0" u="none" strike="noStrike" noProof="0" dirty="0"/>
                        <a:t>With more than 230,000 deaths, Mexico is now the fourth most affected country in the world after the United States and Brazil. However, no more federated states out of 32 are now classified as a red light, which corresponds to a hospital occupancy rate of over 65%. 25 states are on orange light (including Mexico City) and 7 are green.</a:t>
                      </a:r>
                      <a:r>
                        <a:rPr lang="fr-FR" sz="1600" b="0" i="0" u="none" strike="noStrike" noProof="0" dirty="0"/>
                        <a:t> </a:t>
                      </a:r>
                      <a:endParaRPr lang="fr-FR" sz="1600" dirty="0"/>
                    </a:p>
                  </a:txBody>
                  <a:tcPr/>
                </a:tc>
                <a:tc>
                  <a:txBody>
                    <a:bodyPr/>
                    <a:lstStyle/>
                    <a:p>
                      <a:pPr lvl="0">
                        <a:buNone/>
                      </a:pPr>
                      <a:r>
                        <a:rPr lang="en" sz="1600" b="0" i="0" u="none" strike="noStrike" noProof="0" dirty="0"/>
                        <a:t>Since January 2021: the Government has been implementing a strategy of measures. The national state of emergency (curfew) continues until June 30. The vaccination campaign started on February 9: 11.1% of +18 year olds received 1 dose and 4.8% are completely immune</a:t>
                      </a:r>
                      <a:r>
                        <a:rPr lang="fr-FR" sz="1600" b="0" i="0" u="none" strike="noStrike" noProof="0" dirty="0"/>
                        <a:t> </a:t>
                      </a:r>
                      <a:endParaRPr lang="fr-FR" sz="1600" dirty="0"/>
                    </a:p>
                  </a:txBody>
                  <a:tcPr/>
                </a:tc>
                <a:extLst>
                  <a:ext uri="{0D108BD9-81ED-4DB2-BD59-A6C34878D82A}">
                    <a16:rowId xmlns:a16="http://schemas.microsoft.com/office/drawing/2014/main" val="1747339951"/>
                  </a:ext>
                </a:extLst>
              </a:tr>
            </a:tbl>
          </a:graphicData>
        </a:graphic>
      </p:graphicFrame>
    </p:spTree>
    <p:extLst>
      <p:ext uri="{BB962C8B-B14F-4D97-AF65-F5344CB8AC3E}">
        <p14:creationId xmlns:p14="http://schemas.microsoft.com/office/powerpoint/2010/main" val="33674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66D19FF-69EF-4209-95B5-FF9485D4B3B7}"/>
              </a:ext>
            </a:extLst>
          </p:cNvPr>
          <p:cNvSpPr txBox="1"/>
          <p:nvPr/>
        </p:nvSpPr>
        <p:spPr>
          <a:xfrm>
            <a:off x="4168513" y="295387"/>
            <a:ext cx="7964965" cy="1323439"/>
          </a:xfrm>
          <a:prstGeom prst="rect">
            <a:avLst/>
          </a:prstGeom>
          <a:noFill/>
        </p:spPr>
        <p:txBody>
          <a:bodyPr wrap="square" lIns="91440" tIns="45720" rIns="91440" bIns="45720" anchor="t">
            <a:spAutoFit/>
          </a:bodyPr>
          <a:lstStyle/>
          <a:p>
            <a:r>
              <a:rPr lang="es-ES" sz="4000" b="1" dirty="0">
                <a:cs typeface="Calibri"/>
              </a:rPr>
              <a:t>SITUATION RELATED TO BUSINESS </a:t>
            </a:r>
            <a:r>
              <a:rPr lang="es-ES" sz="4000" b="1">
                <a:cs typeface="Calibri"/>
              </a:rPr>
              <a:t>TRIPS AND IVE</a:t>
            </a:r>
          </a:p>
        </p:txBody>
      </p:sp>
      <p:graphicFrame>
        <p:nvGraphicFramePr>
          <p:cNvPr id="2" name="Tableau 2">
            <a:extLst>
              <a:ext uri="{FF2B5EF4-FFF2-40B4-BE49-F238E27FC236}">
                <a16:creationId xmlns:a16="http://schemas.microsoft.com/office/drawing/2014/main" id="{71E505A8-5F57-4F20-B1B2-A2854BC1FCFB}"/>
              </a:ext>
            </a:extLst>
          </p:cNvPr>
          <p:cNvGraphicFramePr>
            <a:graphicFrameLocks noGrp="1"/>
          </p:cNvGraphicFramePr>
          <p:nvPr>
            <p:extLst>
              <p:ext uri="{D42A27DB-BD31-4B8C-83A1-F6EECF244321}">
                <p14:modId xmlns:p14="http://schemas.microsoft.com/office/powerpoint/2010/main" val="1765494968"/>
              </p:ext>
            </p:extLst>
          </p:nvPr>
        </p:nvGraphicFramePr>
        <p:xfrm>
          <a:off x="77931" y="1757795"/>
          <a:ext cx="11916193" cy="4630535"/>
        </p:xfrm>
        <a:graphic>
          <a:graphicData uri="http://schemas.openxmlformats.org/drawingml/2006/table">
            <a:tbl>
              <a:tblPr firstRow="1" bandRow="1">
                <a:tableStyleId>{5C22544A-7EE6-4342-B048-85BDC9FD1C3A}</a:tableStyleId>
              </a:tblPr>
              <a:tblGrid>
                <a:gridCol w="2675658">
                  <a:extLst>
                    <a:ext uri="{9D8B030D-6E8A-4147-A177-3AD203B41FA5}">
                      <a16:colId xmlns:a16="http://schemas.microsoft.com/office/drawing/2014/main" val="2489015885"/>
                    </a:ext>
                  </a:extLst>
                </a:gridCol>
                <a:gridCol w="2563089">
                  <a:extLst>
                    <a:ext uri="{9D8B030D-6E8A-4147-A177-3AD203B41FA5}">
                      <a16:colId xmlns:a16="http://schemas.microsoft.com/office/drawing/2014/main" val="4081989908"/>
                    </a:ext>
                  </a:extLst>
                </a:gridCol>
                <a:gridCol w="1636566">
                  <a:extLst>
                    <a:ext uri="{9D8B030D-6E8A-4147-A177-3AD203B41FA5}">
                      <a16:colId xmlns:a16="http://schemas.microsoft.com/office/drawing/2014/main" val="977810106"/>
                    </a:ext>
                  </a:extLst>
                </a:gridCol>
                <a:gridCol w="1939634">
                  <a:extLst>
                    <a:ext uri="{9D8B030D-6E8A-4147-A177-3AD203B41FA5}">
                      <a16:colId xmlns:a16="http://schemas.microsoft.com/office/drawing/2014/main" val="3238612345"/>
                    </a:ext>
                  </a:extLst>
                </a:gridCol>
                <a:gridCol w="1463374">
                  <a:extLst>
                    <a:ext uri="{9D8B030D-6E8A-4147-A177-3AD203B41FA5}">
                      <a16:colId xmlns:a16="http://schemas.microsoft.com/office/drawing/2014/main" val="1846040840"/>
                    </a:ext>
                  </a:extLst>
                </a:gridCol>
                <a:gridCol w="1637872">
                  <a:extLst>
                    <a:ext uri="{9D8B030D-6E8A-4147-A177-3AD203B41FA5}">
                      <a16:colId xmlns:a16="http://schemas.microsoft.com/office/drawing/2014/main" val="1746936737"/>
                    </a:ext>
                  </a:extLst>
                </a:gridCol>
              </a:tblGrid>
              <a:tr h="424295">
                <a:tc>
                  <a:txBody>
                    <a:bodyPr/>
                    <a:lstStyle/>
                    <a:p>
                      <a:r>
                        <a:rPr lang="fr-FR" dirty="0"/>
                        <a:t>Argentina</a:t>
                      </a:r>
                    </a:p>
                  </a:txBody>
                  <a:tcPr/>
                </a:tc>
                <a:tc>
                  <a:txBody>
                    <a:bodyPr/>
                    <a:lstStyle/>
                    <a:p>
                      <a:r>
                        <a:rPr lang="fr-FR" dirty="0"/>
                        <a:t>Brazil</a:t>
                      </a:r>
                    </a:p>
                  </a:txBody>
                  <a:tcPr/>
                </a:tc>
                <a:tc>
                  <a:txBody>
                    <a:bodyPr/>
                    <a:lstStyle/>
                    <a:p>
                      <a:r>
                        <a:rPr lang="fr-FR" dirty="0"/>
                        <a:t>Chile</a:t>
                      </a:r>
                    </a:p>
                  </a:txBody>
                  <a:tcPr/>
                </a:tc>
                <a:tc>
                  <a:txBody>
                    <a:bodyPr/>
                    <a:lstStyle/>
                    <a:p>
                      <a:r>
                        <a:rPr lang="fr-FR" dirty="0"/>
                        <a:t>Colombia</a:t>
                      </a:r>
                    </a:p>
                  </a:txBody>
                  <a:tcPr/>
                </a:tc>
                <a:tc>
                  <a:txBody>
                    <a:bodyPr/>
                    <a:lstStyle/>
                    <a:p>
                      <a:r>
                        <a:rPr lang="fr-FR" dirty="0"/>
                        <a:t>Mexico </a:t>
                      </a:r>
                    </a:p>
                  </a:txBody>
                  <a:tcPr/>
                </a:tc>
                <a:tc>
                  <a:txBody>
                    <a:bodyPr/>
                    <a:lstStyle/>
                    <a:p>
                      <a:r>
                        <a:rPr lang="fr-FR" err="1"/>
                        <a:t>Peru</a:t>
                      </a:r>
                    </a:p>
                  </a:txBody>
                  <a:tcPr/>
                </a:tc>
                <a:extLst>
                  <a:ext uri="{0D108BD9-81ED-4DB2-BD59-A6C34878D82A}">
                    <a16:rowId xmlns:a16="http://schemas.microsoft.com/office/drawing/2014/main" val="3223483489"/>
                  </a:ext>
                </a:extLst>
              </a:tr>
              <a:tr h="3838401">
                <a:tc>
                  <a:txBody>
                    <a:bodyPr/>
                    <a:lstStyle/>
                    <a:p>
                      <a:pPr lvl="0" algn="l">
                        <a:lnSpc>
                          <a:spcPct val="100000"/>
                        </a:lnSpc>
                        <a:spcBef>
                          <a:spcPts val="0"/>
                        </a:spcBef>
                        <a:spcAft>
                          <a:spcPts val="0"/>
                        </a:spcAft>
                        <a:buNone/>
                      </a:pPr>
                      <a:r>
                        <a:rPr lang="en" sz="1800" b="0" i="0" u="none" strike="noStrike" noProof="0" dirty="0">
                          <a:latin typeface="Calibri"/>
                        </a:rPr>
                        <a:t>Partial border closure: access free for Argentines residents under certain conditions.</a:t>
                      </a:r>
                      <a:r>
                        <a:rPr lang="fr-FR" sz="1800" b="0" i="0" u="none" strike="noStrike" noProof="0" dirty="0">
                          <a:latin typeface="Calibri"/>
                        </a:rPr>
                        <a:t> </a:t>
                      </a:r>
                      <a:endParaRPr lang="fr-FR"/>
                    </a:p>
                    <a:p>
                      <a:pPr lvl="0" algn="l">
                        <a:lnSpc>
                          <a:spcPct val="100000"/>
                        </a:lnSpc>
                        <a:spcBef>
                          <a:spcPts val="0"/>
                        </a:spcBef>
                        <a:spcAft>
                          <a:spcPts val="0"/>
                        </a:spcAft>
                        <a:buNone/>
                      </a:pPr>
                      <a:r>
                        <a:rPr lang="en" sz="1800" b="0" i="0" u="none" strike="noStrike" noProof="0" dirty="0">
                          <a:latin typeface="Calibri"/>
                        </a:rPr>
                        <a:t>Compulsory confinement on arrival in the country and PCR tests required on arrival in the country and 7 days after arrival, to get out of confinement.</a:t>
                      </a:r>
                      <a:r>
                        <a:rPr lang="fr-FR" sz="1800" b="0" i="0" u="none" strike="noStrike" noProof="0" dirty="0">
                          <a:latin typeface="Calibri"/>
                        </a:rPr>
                        <a:t> </a:t>
                      </a:r>
                      <a:endParaRPr lang="fr-FR"/>
                    </a:p>
                    <a:p>
                      <a:pPr lvl="0" algn="l">
                        <a:lnSpc>
                          <a:spcPct val="100000"/>
                        </a:lnSpc>
                        <a:spcBef>
                          <a:spcPts val="0"/>
                        </a:spcBef>
                        <a:spcAft>
                          <a:spcPts val="0"/>
                        </a:spcAft>
                        <a:buNone/>
                      </a:pPr>
                      <a:r>
                        <a:rPr lang="en-US" sz="1800" b="0" i="0" u="none" strike="noStrike" noProof="0" dirty="0">
                          <a:latin typeface="Calibri"/>
                        </a:rPr>
                        <a:t> </a:t>
                      </a:r>
                      <a:r>
                        <a:rPr lang="fr-FR" sz="1800" b="0" i="0" u="none" strike="noStrike" noProof="0" dirty="0">
                          <a:latin typeface="Calibri"/>
                        </a:rPr>
                        <a:t> </a:t>
                      </a:r>
                      <a:endParaRPr lang="fr-FR"/>
                    </a:p>
                    <a:p>
                      <a:pPr lvl="0" algn="l">
                        <a:lnSpc>
                          <a:spcPct val="100000"/>
                        </a:lnSpc>
                        <a:spcBef>
                          <a:spcPts val="0"/>
                        </a:spcBef>
                        <a:spcAft>
                          <a:spcPts val="0"/>
                        </a:spcAft>
                        <a:buNone/>
                      </a:pPr>
                      <a:endParaRPr lang="fr-FR" sz="1800" b="0" i="0" u="none" strike="noStrike" noProof="0" dirty="0">
                        <a:latin typeface="Calibri"/>
                      </a:endParaRPr>
                    </a:p>
                    <a:p>
                      <a:pPr lvl="0" algn="l">
                        <a:lnSpc>
                          <a:spcPct val="100000"/>
                        </a:lnSpc>
                        <a:spcBef>
                          <a:spcPts val="0"/>
                        </a:spcBef>
                        <a:spcAft>
                          <a:spcPts val="0"/>
                        </a:spcAft>
                        <a:buNone/>
                      </a:pPr>
                      <a:r>
                        <a:rPr lang="en" sz="1800" b="0" i="0" u="none" strike="noStrike" noProof="0">
                          <a:latin typeface="Calibri"/>
                        </a:rPr>
                        <a:t>I.V.E departures are </a:t>
                      </a:r>
                      <a:r>
                        <a:rPr lang="en" sz="1800" b="0" i="0" u="none" strike="noStrike" noProof="0" dirty="0">
                          <a:latin typeface="Calibri"/>
                        </a:rPr>
                        <a:t>temporarily suspended.</a:t>
                      </a:r>
                      <a:r>
                        <a:rPr lang="fr-FR" sz="1800" b="0" i="0" u="none" strike="noStrike" noProof="0" dirty="0">
                          <a:latin typeface="Calibri"/>
                        </a:rPr>
                        <a:t> </a:t>
                      </a:r>
                      <a:endParaRPr lang="fr-FR"/>
                    </a:p>
                  </a:txBody>
                  <a:tcPr/>
                </a:tc>
                <a:tc>
                  <a:txBody>
                    <a:bodyPr/>
                    <a:lstStyle/>
                    <a:p>
                      <a:pPr lvl="0" algn="l">
                        <a:lnSpc>
                          <a:spcPct val="100000"/>
                        </a:lnSpc>
                        <a:spcBef>
                          <a:spcPts val="0"/>
                        </a:spcBef>
                        <a:spcAft>
                          <a:spcPts val="0"/>
                        </a:spcAft>
                        <a:buNone/>
                      </a:pPr>
                      <a:r>
                        <a:rPr lang="en" sz="1800" b="0" i="0" u="none" strike="noStrike" noProof="0" dirty="0">
                          <a:latin typeface="Calibri"/>
                        </a:rPr>
                        <a:t>Resumption of regular flights but with compulsory quarantine  on arrival (10 days, negative PCR test on departure).</a:t>
                      </a:r>
                      <a:endParaRPr lang="fr-FR" sz="1800" b="0" i="0" u="none" strike="noStrike" noProof="0" dirty="0">
                        <a:latin typeface="Calibri"/>
                      </a:endParaRPr>
                    </a:p>
                    <a:p>
                      <a:pPr lvl="0" algn="l">
                        <a:lnSpc>
                          <a:spcPct val="100000"/>
                        </a:lnSpc>
                        <a:spcBef>
                          <a:spcPts val="0"/>
                        </a:spcBef>
                        <a:spcAft>
                          <a:spcPts val="0"/>
                        </a:spcAft>
                        <a:buNone/>
                      </a:pPr>
                      <a:r>
                        <a:rPr lang="en" sz="1800" b="0" i="0" u="none" strike="noStrike" noProof="0" dirty="0">
                          <a:latin typeface="Calibri"/>
                        </a:rPr>
                        <a:t> </a:t>
                      </a:r>
                      <a:r>
                        <a:rPr lang="fr-FR" sz="1800" b="0" i="0" u="none" strike="noStrike" noProof="0" dirty="0">
                          <a:latin typeface="Calibri"/>
                        </a:rPr>
                        <a:t> </a:t>
                      </a:r>
                      <a:endParaRPr lang="en"/>
                    </a:p>
                    <a:p>
                      <a:pPr lvl="0" algn="l">
                        <a:lnSpc>
                          <a:spcPct val="100000"/>
                        </a:lnSpc>
                        <a:spcBef>
                          <a:spcPts val="0"/>
                        </a:spcBef>
                        <a:spcAft>
                          <a:spcPts val="0"/>
                        </a:spcAft>
                        <a:buNone/>
                      </a:pPr>
                      <a:endParaRPr lang="en-US" dirty="0"/>
                    </a:p>
                    <a:p>
                      <a:pPr lvl="0" algn="l">
                        <a:lnSpc>
                          <a:spcPct val="100000"/>
                        </a:lnSpc>
                        <a:spcBef>
                          <a:spcPts val="0"/>
                        </a:spcBef>
                        <a:spcAft>
                          <a:spcPts val="0"/>
                        </a:spcAft>
                        <a:buNone/>
                      </a:pPr>
                      <a:r>
                        <a:rPr lang="en" sz="1800" b="0" i="0" u="none" strike="noStrike" noProof="0">
                          <a:latin typeface="Calibri"/>
                        </a:rPr>
                        <a:t>I.V.E</a:t>
                      </a:r>
                      <a:r>
                        <a:rPr lang="en-US" sz="1800" b="0" i="0" u="none" strike="noStrike" noProof="0">
                          <a:latin typeface="Calibri"/>
                        </a:rPr>
                        <a:t> departures are </a:t>
                      </a:r>
                      <a:r>
                        <a:rPr lang="en-US" sz="1800" b="0" i="0" u="none" strike="noStrike" noProof="0" dirty="0">
                          <a:latin typeface="Calibri"/>
                        </a:rPr>
                        <a:t>temporarily suspended. Development of a local offer (student visa in Brazil can become VIE)</a:t>
                      </a:r>
                      <a:r>
                        <a:rPr lang="fr-FR" sz="1800" b="0" i="0" u="none" strike="noStrike" noProof="0" dirty="0">
                          <a:latin typeface="Calibri"/>
                        </a:rPr>
                        <a:t> </a:t>
                      </a:r>
                      <a:endParaRPr lang="fr-FR"/>
                    </a:p>
                    <a:p>
                      <a:pPr lvl="0">
                        <a:buNone/>
                      </a:pPr>
                      <a:r>
                        <a:rPr lang="fr-FR" sz="1800" b="0" i="0" u="none" strike="noStrike" noProof="0" dirty="0"/>
                        <a:t> </a:t>
                      </a:r>
                      <a:r>
                        <a:rPr lang="fr-FR" sz="1800" b="0" i="0" u="none" strike="noStrike" noProof="0" dirty="0">
                          <a:latin typeface="Calibri"/>
                        </a:rPr>
                        <a:t> </a:t>
                      </a:r>
                      <a:endParaRPr lang="fr-FR"/>
                    </a:p>
                  </a:txBody>
                  <a:tcPr/>
                </a:tc>
                <a:tc>
                  <a:txBody>
                    <a:bodyPr/>
                    <a:lstStyle/>
                    <a:p>
                      <a:pPr lvl="0" algn="l">
                        <a:lnSpc>
                          <a:spcPct val="100000"/>
                        </a:lnSpc>
                        <a:spcBef>
                          <a:spcPts val="0"/>
                        </a:spcBef>
                        <a:spcAft>
                          <a:spcPts val="0"/>
                        </a:spcAft>
                        <a:buNone/>
                      </a:pPr>
                      <a:r>
                        <a:rPr lang="en" sz="1800" b="0" i="0" u="none" strike="noStrike" noProof="0" dirty="0">
                          <a:latin typeface="Calibri"/>
                        </a:rPr>
                        <a:t>Border closures to foreign tourists, with some exceptions;</a:t>
                      </a:r>
                      <a:endParaRPr lang="fr-FR" sz="1800" b="0" i="0" u="none" strike="noStrike" noProof="0" dirty="0">
                        <a:latin typeface="Calibri"/>
                      </a:endParaRPr>
                    </a:p>
                    <a:p>
                      <a:pPr lvl="0" algn="l">
                        <a:lnSpc>
                          <a:spcPct val="100000"/>
                        </a:lnSpc>
                        <a:spcBef>
                          <a:spcPts val="0"/>
                        </a:spcBef>
                        <a:spcAft>
                          <a:spcPts val="0"/>
                        </a:spcAft>
                        <a:buNone/>
                      </a:pPr>
                      <a:r>
                        <a:rPr lang="en-US" sz="1800" b="0" i="0" u="none" strike="noStrike" noProof="0" dirty="0">
                          <a:latin typeface="Calibri"/>
                        </a:rPr>
                        <a:t> </a:t>
                      </a:r>
                      <a:r>
                        <a:rPr lang="en" sz="1800" b="0" i="0" u="none" strike="noStrike" noProof="0" dirty="0">
                          <a:latin typeface="Calibri"/>
                        </a:rPr>
                        <a:t> </a:t>
                      </a:r>
                      <a:endParaRPr lang="en"/>
                    </a:p>
                    <a:p>
                      <a:pPr lvl="0">
                        <a:buNone/>
                      </a:pPr>
                      <a:br>
                        <a:rPr lang="en-US" dirty="0"/>
                      </a:br>
                      <a:r>
                        <a:rPr lang="en" sz="1800" b="0" i="0" u="none" strike="noStrike" noProof="0">
                          <a:latin typeface="Calibri"/>
                        </a:rPr>
                        <a:t>I.V.E</a:t>
                      </a:r>
                      <a:r>
                        <a:rPr lang="en-US" sz="1800" b="0" i="0" u="none" strike="noStrike" noProof="0">
                          <a:latin typeface="Calibri"/>
                        </a:rPr>
                        <a:t> missions </a:t>
                      </a:r>
                      <a:r>
                        <a:rPr lang="en-US" sz="1800" b="0" i="0" u="none" strike="noStrike" noProof="0" dirty="0">
                          <a:latin typeface="Calibri"/>
                        </a:rPr>
                        <a:t>are possible under certain conditions.</a:t>
                      </a:r>
                      <a:r>
                        <a:rPr lang="en" sz="1800" b="0" i="0" u="none" strike="noStrike" noProof="0" dirty="0">
                          <a:latin typeface="Calibri"/>
                        </a:rPr>
                        <a:t> </a:t>
                      </a:r>
                      <a:endParaRPr lang="fr-FR">
                        <a:latin typeface="Calibri"/>
                      </a:endParaRPr>
                    </a:p>
                  </a:txBody>
                  <a:tcPr/>
                </a:tc>
                <a:tc>
                  <a:txBody>
                    <a:bodyPr/>
                    <a:lstStyle/>
                    <a:p>
                      <a:pPr lvl="0">
                        <a:buNone/>
                      </a:pPr>
                      <a:r>
                        <a:rPr lang="fr-FR" sz="1800" b="0" i="0" u="none" strike="noStrike" noProof="0" dirty="0">
                          <a:latin typeface="Calibri"/>
                        </a:rPr>
                        <a:t>The </a:t>
                      </a:r>
                      <a:r>
                        <a:rPr lang="fr-FR" sz="1800" b="0" i="0" u="none" strike="noStrike" noProof="0" err="1">
                          <a:latin typeface="Calibri"/>
                        </a:rPr>
                        <a:t>country's</a:t>
                      </a:r>
                      <a:r>
                        <a:rPr lang="fr-FR" sz="1800" b="0" i="0" u="none" strike="noStrike" noProof="0" dirty="0">
                          <a:latin typeface="Calibri"/>
                        </a:rPr>
                        <a:t> air </a:t>
                      </a:r>
                      <a:r>
                        <a:rPr lang="fr-FR" sz="1800" b="0" i="0" u="none" strike="noStrike" noProof="0" err="1">
                          <a:latin typeface="Calibri"/>
                        </a:rPr>
                        <a:t>borders</a:t>
                      </a:r>
                      <a:r>
                        <a:rPr lang="fr-FR" sz="1800" b="0" i="0" u="none" strike="noStrike" noProof="0" dirty="0">
                          <a:latin typeface="Calibri"/>
                        </a:rPr>
                        <a:t> are open. </a:t>
                      </a:r>
                      <a:r>
                        <a:rPr lang="fr-FR" sz="1800" b="0" i="0" u="none" strike="noStrike" noProof="0" err="1">
                          <a:latin typeface="Calibri"/>
                        </a:rPr>
                        <a:t>Regarding</a:t>
                      </a:r>
                      <a:r>
                        <a:rPr lang="fr-FR" sz="1800" b="0" i="0" u="none" strike="noStrike" noProof="0" dirty="0">
                          <a:latin typeface="Calibri"/>
                        </a:rPr>
                        <a:t> international </a:t>
                      </a:r>
                      <a:r>
                        <a:rPr lang="fr-FR" sz="1800" b="0" i="0" u="none" strike="noStrike" noProof="0" err="1">
                          <a:latin typeface="Calibri"/>
                        </a:rPr>
                        <a:t>travel</a:t>
                      </a:r>
                      <a:r>
                        <a:rPr lang="fr-FR" sz="1800" b="0" i="0" u="none" strike="noStrike" noProof="0" dirty="0">
                          <a:latin typeface="Calibri"/>
                        </a:rPr>
                        <a:t>, a PCR test of </a:t>
                      </a:r>
                      <a:r>
                        <a:rPr lang="fr-FR" sz="1800" b="0" i="0" u="none" strike="noStrike" noProof="0" err="1">
                          <a:latin typeface="Calibri"/>
                        </a:rPr>
                        <a:t>less</a:t>
                      </a:r>
                      <a:r>
                        <a:rPr lang="fr-FR" sz="1800" b="0" i="0" u="none" strike="noStrike" noProof="0" dirty="0">
                          <a:latin typeface="Calibri"/>
                        </a:rPr>
                        <a:t> </a:t>
                      </a:r>
                      <a:r>
                        <a:rPr lang="fr-FR" sz="1800" b="0" i="0" u="none" strike="noStrike" noProof="0" err="1">
                          <a:latin typeface="Calibri"/>
                        </a:rPr>
                        <a:t>than</a:t>
                      </a:r>
                      <a:r>
                        <a:rPr lang="fr-FR" sz="1800" b="0" i="0" u="none" strike="noStrike" noProof="0" dirty="0">
                          <a:latin typeface="Calibri"/>
                        </a:rPr>
                        <a:t> 96 </a:t>
                      </a:r>
                      <a:r>
                        <a:rPr lang="fr-FR" sz="1800" b="0" i="0" u="none" strike="noStrike" noProof="0" err="1">
                          <a:latin typeface="Calibri"/>
                        </a:rPr>
                        <a:t>hours</a:t>
                      </a:r>
                      <a:r>
                        <a:rPr lang="fr-FR" sz="1800" b="0" i="0" u="none" strike="noStrike" noProof="0" dirty="0">
                          <a:latin typeface="Calibri"/>
                        </a:rPr>
                        <a:t> </a:t>
                      </a:r>
                      <a:r>
                        <a:rPr lang="fr-FR" sz="1800" b="0" i="0" u="none" strike="noStrike" noProof="0" err="1">
                          <a:latin typeface="Calibri"/>
                        </a:rPr>
                        <a:t>before</a:t>
                      </a:r>
                      <a:r>
                        <a:rPr lang="fr-FR" sz="1800" b="0" i="0" u="none" strike="noStrike" noProof="0" dirty="0">
                          <a:latin typeface="Calibri"/>
                        </a:rPr>
                        <a:t> </a:t>
                      </a:r>
                      <a:r>
                        <a:rPr lang="fr-FR" sz="1800" b="0" i="0" u="none" strike="noStrike" noProof="0" err="1">
                          <a:latin typeface="Calibri"/>
                        </a:rPr>
                        <a:t>boarding</a:t>
                      </a:r>
                      <a:r>
                        <a:rPr lang="fr-FR" sz="1800" b="0" i="0" u="none" strike="noStrike" noProof="0" dirty="0">
                          <a:latin typeface="Calibri"/>
                        </a:rPr>
                        <a:t> must </a:t>
                      </a:r>
                      <a:r>
                        <a:rPr lang="fr-FR" sz="1800" b="0" i="0" u="none" strike="noStrike" noProof="0" err="1">
                          <a:latin typeface="Calibri"/>
                        </a:rPr>
                        <a:t>be</a:t>
                      </a:r>
                      <a:r>
                        <a:rPr lang="fr-FR" sz="1800" b="0" i="0" u="none" strike="noStrike" noProof="0" dirty="0">
                          <a:latin typeface="Calibri"/>
                        </a:rPr>
                        <a:t> </a:t>
                      </a:r>
                      <a:r>
                        <a:rPr lang="fr-FR" sz="1800" b="0" i="0" u="none" strike="noStrike" noProof="0" err="1">
                          <a:latin typeface="Calibri"/>
                        </a:rPr>
                        <a:t>presented</a:t>
                      </a:r>
                      <a:r>
                        <a:rPr lang="fr-FR" sz="1800" b="0" i="0" u="none" strike="noStrike" noProof="0" dirty="0">
                          <a:latin typeface="Calibri"/>
                        </a:rPr>
                        <a:t> on a flight to Colombia.</a:t>
                      </a:r>
                    </a:p>
                    <a:p>
                      <a:pPr lvl="0">
                        <a:buNone/>
                      </a:pPr>
                      <a:endParaRPr lang="fr-FR" sz="1800" b="0" i="0" u="none" strike="noStrike" noProof="0" dirty="0">
                        <a:latin typeface="Calibri"/>
                      </a:endParaRPr>
                    </a:p>
                    <a:p>
                      <a:pPr lvl="0" algn="l">
                        <a:lnSpc>
                          <a:spcPct val="100000"/>
                        </a:lnSpc>
                        <a:spcBef>
                          <a:spcPts val="0"/>
                        </a:spcBef>
                        <a:spcAft>
                          <a:spcPts val="0"/>
                        </a:spcAft>
                        <a:buNone/>
                      </a:pPr>
                      <a:r>
                        <a:rPr lang="en" sz="1800" b="0" i="0" u="none" strike="noStrike" noProof="0">
                          <a:latin typeface="Calibri"/>
                        </a:rPr>
                        <a:t>I.V.E</a:t>
                      </a:r>
                      <a:r>
                        <a:rPr lang="en-US" sz="1800" b="0" i="0" u="none" strike="noStrike" noProof="0"/>
                        <a:t> departures </a:t>
                      </a:r>
                      <a:r>
                        <a:rPr lang="en-US" sz="1800" b="0" i="0" u="none" strike="noStrike" noProof="0" dirty="0"/>
                        <a:t>are temporarily suspended.</a:t>
                      </a:r>
                      <a:r>
                        <a:rPr lang="fr-FR" sz="1800" b="0" i="0" u="none" strike="noStrike" noProof="0" dirty="0"/>
                        <a:t> </a:t>
                      </a:r>
                      <a:endParaRPr lang="fr-FR"/>
                    </a:p>
                    <a:p>
                      <a:pPr lvl="0">
                        <a:buNone/>
                      </a:pPr>
                      <a:endParaRPr lang="fr-FR" sz="1800" b="0" i="0" u="none" strike="noStrike" noProof="0" dirty="0">
                        <a:latin typeface="Calibri"/>
                      </a:endParaRPr>
                    </a:p>
                  </a:txBody>
                  <a:tcPr/>
                </a:tc>
                <a:tc>
                  <a:txBody>
                    <a:bodyPr/>
                    <a:lstStyle/>
                    <a:p>
                      <a:pPr lvl="0" algn="l">
                        <a:lnSpc>
                          <a:spcPct val="100000"/>
                        </a:lnSpc>
                        <a:spcBef>
                          <a:spcPts val="0"/>
                        </a:spcBef>
                        <a:spcAft>
                          <a:spcPts val="0"/>
                        </a:spcAft>
                        <a:buNone/>
                      </a:pPr>
                      <a:r>
                        <a:rPr lang="en" sz="1800" b="0" i="0" u="none" strike="noStrike" noProof="0" dirty="0">
                          <a:latin typeface="Calibri"/>
                        </a:rPr>
                        <a:t>No restriction.</a:t>
                      </a:r>
                      <a:r>
                        <a:rPr lang="fr-FR" sz="1800" b="0" i="0" u="none" strike="noStrike" noProof="0" dirty="0">
                          <a:latin typeface="Calibri"/>
                        </a:rPr>
                        <a:t> </a:t>
                      </a:r>
                      <a:endParaRPr lang="fr-FR">
                        <a:latin typeface="Calibri"/>
                      </a:endParaRPr>
                    </a:p>
                    <a:p>
                      <a:pPr lvl="0" algn="l">
                        <a:lnSpc>
                          <a:spcPct val="100000"/>
                        </a:lnSpc>
                        <a:spcBef>
                          <a:spcPts val="0"/>
                        </a:spcBef>
                        <a:spcAft>
                          <a:spcPts val="0"/>
                        </a:spcAft>
                        <a:buNone/>
                      </a:pPr>
                      <a:r>
                        <a:rPr lang="en-US" sz="1800" b="0" i="0" u="none" strike="noStrike" noProof="0" dirty="0">
                          <a:latin typeface="Calibri"/>
                        </a:rPr>
                        <a:t> </a:t>
                      </a:r>
                      <a:r>
                        <a:rPr lang="fr-FR" sz="1800" b="0" i="0" u="none" strike="noStrike" noProof="0" dirty="0">
                          <a:latin typeface="Calibri"/>
                        </a:rPr>
                        <a:t> </a:t>
                      </a:r>
                      <a:endParaRPr lang="en"/>
                    </a:p>
                    <a:p>
                      <a:pPr lvl="0">
                        <a:buNone/>
                      </a:pPr>
                      <a:br>
                        <a:rPr lang="en-US" dirty="0"/>
                      </a:br>
                      <a:r>
                        <a:rPr lang="en-US" sz="1800" b="0" i="0" u="none" strike="noStrike" noProof="0" dirty="0">
                          <a:latin typeface="Calibri"/>
                        </a:rPr>
                        <a:t> </a:t>
                      </a:r>
                      <a:r>
                        <a:rPr lang="en" sz="1800" b="0" i="0" u="none" strike="noStrike" noProof="0">
                          <a:latin typeface="Calibri"/>
                        </a:rPr>
                        <a:t>I.V.E</a:t>
                      </a:r>
                      <a:r>
                        <a:rPr lang="en-US" sz="1800" b="0" i="0" u="none" strike="noStrike" noProof="0">
                          <a:latin typeface="Calibri"/>
                        </a:rPr>
                        <a:t> missions are </a:t>
                      </a:r>
                      <a:r>
                        <a:rPr lang="en-US" sz="1800" b="0" i="0" u="none" strike="noStrike" noProof="0" dirty="0">
                          <a:latin typeface="Calibri"/>
                        </a:rPr>
                        <a:t>authorized</a:t>
                      </a:r>
                      <a:endParaRPr lang="fr-FR" dirty="0"/>
                    </a:p>
                  </a:txBody>
                  <a:tcPr/>
                </a:tc>
                <a:tc>
                  <a:txBody>
                    <a:bodyPr/>
                    <a:lstStyle/>
                    <a:p>
                      <a:pPr lvl="0" algn="l">
                        <a:lnSpc>
                          <a:spcPct val="100000"/>
                        </a:lnSpc>
                        <a:spcBef>
                          <a:spcPts val="0"/>
                        </a:spcBef>
                        <a:spcAft>
                          <a:spcPts val="0"/>
                        </a:spcAft>
                        <a:buNone/>
                      </a:pPr>
                      <a:r>
                        <a:rPr lang="en" sz="1800" b="0" i="0" u="none" strike="noStrike" noProof="0" dirty="0"/>
                        <a:t>Tourists entering Peru must present a negative PCR test with a maximum seniority of 72 hours before the flight.</a:t>
                      </a:r>
                      <a:r>
                        <a:rPr lang="fr-FR" sz="1800" b="0" i="0" u="none" strike="noStrike" noProof="0" dirty="0"/>
                        <a:t> </a:t>
                      </a:r>
                      <a:endParaRPr lang="fr-FR"/>
                    </a:p>
                    <a:p>
                      <a:pPr lvl="0" algn="l">
                        <a:lnSpc>
                          <a:spcPct val="100000"/>
                        </a:lnSpc>
                        <a:spcBef>
                          <a:spcPts val="0"/>
                        </a:spcBef>
                        <a:spcAft>
                          <a:spcPts val="0"/>
                        </a:spcAft>
                        <a:buNone/>
                      </a:pPr>
                      <a:endParaRPr lang="fr-FR" sz="1800" b="0" i="0" u="none" strike="noStrike" noProof="0" dirty="0"/>
                    </a:p>
                    <a:p>
                      <a:pPr lvl="0">
                        <a:buNone/>
                      </a:pPr>
                      <a:r>
                        <a:rPr lang="en" sz="1800" b="0" i="0" u="none" strike="noStrike" noProof="0">
                          <a:latin typeface="Calibri"/>
                        </a:rPr>
                        <a:t>I.V.E</a:t>
                      </a:r>
                      <a:r>
                        <a:rPr lang="en-US" sz="1800" b="0" i="0" u="none" strike="noStrike" noProof="0"/>
                        <a:t> missions </a:t>
                      </a:r>
                      <a:r>
                        <a:rPr lang="en-US" sz="1800" b="0" i="0" u="none" strike="noStrike" noProof="0" dirty="0"/>
                        <a:t>are possible under certain conditions.</a:t>
                      </a:r>
                      <a:r>
                        <a:rPr lang="fr-FR" sz="1800" b="0" i="0" u="none" strike="noStrike" noProof="0" dirty="0"/>
                        <a:t> </a:t>
                      </a:r>
                      <a:endParaRPr lang="fr-FR"/>
                    </a:p>
                  </a:txBody>
                  <a:tcPr/>
                </a:tc>
                <a:extLst>
                  <a:ext uri="{0D108BD9-81ED-4DB2-BD59-A6C34878D82A}">
                    <a16:rowId xmlns:a16="http://schemas.microsoft.com/office/drawing/2014/main" val="1747339951"/>
                  </a:ext>
                </a:extLst>
              </a:tr>
            </a:tbl>
          </a:graphicData>
        </a:graphic>
      </p:graphicFrame>
    </p:spTree>
    <p:extLst>
      <p:ext uri="{BB962C8B-B14F-4D97-AF65-F5344CB8AC3E}">
        <p14:creationId xmlns:p14="http://schemas.microsoft.com/office/powerpoint/2010/main" val="18848000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VExport ppt" id="{C01509D9-1D28-574B-A7A2-3A05C45554ED}" vid="{110F8F3B-907B-734A-911D-C676D787601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CDF5738E829841A48EA4B6AB295CAB" ma:contentTypeVersion="13" ma:contentTypeDescription="Crée un document." ma:contentTypeScope="" ma:versionID="4f0b3bbfbbac1f739189abb61fdef4a9">
  <xsd:schema xmlns:xsd="http://www.w3.org/2001/XMLSchema" xmlns:xs="http://www.w3.org/2001/XMLSchema" xmlns:p="http://schemas.microsoft.com/office/2006/metadata/properties" xmlns:ns2="7c5c3fac-b1c1-486b-af37-89ca316d6045" xmlns:ns3="20930aa8-68ea-4288-aeba-8d1f3877134d" targetNamespace="http://schemas.microsoft.com/office/2006/metadata/properties" ma:root="true" ma:fieldsID="c1998e6046a095f651106b193c111353" ns2:_="" ns3:_="">
    <xsd:import namespace="7c5c3fac-b1c1-486b-af37-89ca316d6045"/>
    <xsd:import namespace="20930aa8-68ea-4288-aeba-8d1f387713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5c3fac-b1c1-486b-af37-89ca316d60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930aa8-68ea-4288-aeba-8d1f3877134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30FD5E-51A6-4A05-B451-2B3651E068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7F6C1AE-3CE4-49C7-B38D-4010E2EE03F2}">
  <ds:schemaRefs>
    <ds:schemaRef ds:uri="http://schemas.microsoft.com/sharepoint/v3/contenttype/forms"/>
  </ds:schemaRefs>
</ds:datastoreItem>
</file>

<file path=customXml/itemProps3.xml><?xml version="1.0" encoding="utf-8"?>
<ds:datastoreItem xmlns:ds="http://schemas.openxmlformats.org/officeDocument/2006/customXml" ds:itemID="{3477CAAF-5AF3-4D4A-BC80-703AC9CB27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5c3fac-b1c1-486b-af37-89ca316d6045"/>
    <ds:schemaRef ds:uri="20930aa8-68ea-4288-aeba-8d1f387713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Grand écran</PresentationFormat>
  <Paragraphs>61</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6</vt:i4>
      </vt:variant>
    </vt:vector>
  </HeadingPairs>
  <TitlesOfParts>
    <vt:vector size="12" baseType="lpstr">
      <vt:lpstr>Arial</vt:lpstr>
      <vt:lpstr>Calibri</vt:lpstr>
      <vt:lpstr>Calibri Light</vt:lpstr>
      <vt:lpstr>Open Sans</vt:lpstr>
      <vt:lpstr>Thème Office</vt:lpstr>
      <vt:lpstr>Tema de Office</vt:lpstr>
      <vt:lpstr>Présentation PowerPoint</vt:lpstr>
      <vt:lpstr>UPDATING OF THE PRESELECTED COUNTRIES PROFILES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Justine Ruelle</cp:lastModifiedBy>
  <cp:revision>199</cp:revision>
  <dcterms:created xsi:type="dcterms:W3CDTF">2021-05-27T12:53:42Z</dcterms:created>
  <dcterms:modified xsi:type="dcterms:W3CDTF">2021-06-14T07:58:03Z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0x010100E3CDF5738E829841A48EA4B6AB295CAB</vt:lpwstr>
  </property>
</Properties>
</file>